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355" r:id="rId4"/>
    <p:sldId id="356" r:id="rId5"/>
    <p:sldId id="357" r:id="rId6"/>
    <p:sldId id="358" r:id="rId7"/>
    <p:sldId id="359" r:id="rId8"/>
    <p:sldId id="366" r:id="rId9"/>
    <p:sldId id="361" r:id="rId10"/>
    <p:sldId id="278" r:id="rId11"/>
    <p:sldId id="279" r:id="rId12"/>
    <p:sldId id="280" r:id="rId13"/>
    <p:sldId id="362" r:id="rId14"/>
    <p:sldId id="258" r:id="rId15"/>
    <p:sldId id="259" r:id="rId16"/>
    <p:sldId id="354" r:id="rId17"/>
    <p:sldId id="260" r:id="rId18"/>
    <p:sldId id="261" r:id="rId19"/>
    <p:sldId id="350" r:id="rId20"/>
    <p:sldId id="349" r:id="rId21"/>
    <p:sldId id="262" r:id="rId22"/>
    <p:sldId id="263" r:id="rId23"/>
    <p:sldId id="264" r:id="rId24"/>
    <p:sldId id="266" r:id="rId25"/>
    <p:sldId id="267" r:id="rId26"/>
    <p:sldId id="268" r:id="rId27"/>
    <p:sldId id="269" r:id="rId28"/>
    <p:sldId id="270" r:id="rId29"/>
    <p:sldId id="271" r:id="rId30"/>
    <p:sldId id="272" r:id="rId31"/>
    <p:sldId id="273" r:id="rId32"/>
    <p:sldId id="274" r:id="rId33"/>
    <p:sldId id="275" r:id="rId34"/>
    <p:sldId id="276" r:id="rId35"/>
    <p:sldId id="281" r:id="rId36"/>
    <p:sldId id="282" r:id="rId37"/>
    <p:sldId id="283" r:id="rId38"/>
    <p:sldId id="285" r:id="rId39"/>
    <p:sldId id="286" r:id="rId40"/>
    <p:sldId id="287" r:id="rId41"/>
    <p:sldId id="288" r:id="rId42"/>
    <p:sldId id="289" r:id="rId43"/>
    <p:sldId id="290" r:id="rId44"/>
    <p:sldId id="299" r:id="rId45"/>
    <p:sldId id="301" r:id="rId46"/>
    <p:sldId id="302" r:id="rId47"/>
    <p:sldId id="303" r:id="rId48"/>
    <p:sldId id="304" r:id="rId49"/>
    <p:sldId id="306" r:id="rId50"/>
    <p:sldId id="311" r:id="rId51"/>
    <p:sldId id="312" r:id="rId52"/>
    <p:sldId id="315" r:id="rId53"/>
    <p:sldId id="316" r:id="rId54"/>
    <p:sldId id="317" r:id="rId55"/>
    <p:sldId id="322" r:id="rId56"/>
    <p:sldId id="326" r:id="rId57"/>
    <p:sldId id="329" r:id="rId58"/>
    <p:sldId id="330" r:id="rId59"/>
    <p:sldId id="333" r:id="rId60"/>
    <p:sldId id="334" r:id="rId61"/>
    <p:sldId id="335" r:id="rId62"/>
    <p:sldId id="351" r:id="rId63"/>
    <p:sldId id="336" r:id="rId64"/>
    <p:sldId id="337" r:id="rId65"/>
    <p:sldId id="338" r:id="rId66"/>
    <p:sldId id="339" r:id="rId67"/>
    <p:sldId id="340" r:id="rId68"/>
    <p:sldId id="345" r:id="rId69"/>
    <p:sldId id="375" r:id="rId70"/>
    <p:sldId id="367" r:id="rId71"/>
    <p:sldId id="374" r:id="rId72"/>
    <p:sldId id="368" r:id="rId73"/>
    <p:sldId id="369" r:id="rId74"/>
    <p:sldId id="370" r:id="rId75"/>
    <p:sldId id="364" r:id="rId76"/>
    <p:sldId id="371" r:id="rId77"/>
    <p:sldId id="284"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86936" autoAdjust="0"/>
  </p:normalViewPr>
  <p:slideViewPr>
    <p:cSldViewPr>
      <p:cViewPr varScale="1">
        <p:scale>
          <a:sx n="75" d="100"/>
          <a:sy n="75" d="100"/>
        </p:scale>
        <p:origin x="37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EF91FDF-2702-4124-8284-9E2B7101229F}" type="datetimeFigureOut">
              <a:rPr lang="en-US" smtClean="0"/>
              <a:t>12/29/2024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08877A-D455-4AC6-8132-20527F9A4A9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F91FDF-2702-4124-8284-9E2B7101229F}" type="datetimeFigureOut">
              <a:rPr lang="en-US" smtClean="0"/>
              <a:t>12/29/2024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8877A-D455-4AC6-8132-20527F9A4A9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F91FDF-2702-4124-8284-9E2B7101229F}" type="datetimeFigureOut">
              <a:rPr lang="en-US" smtClean="0"/>
              <a:t>12/29/2024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8877A-D455-4AC6-8132-20527F9A4A9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F91FDF-2702-4124-8284-9E2B7101229F}" type="datetimeFigureOut">
              <a:rPr lang="en-US" smtClean="0"/>
              <a:t>12/29/2024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8877A-D455-4AC6-8132-20527F9A4A9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EF91FDF-2702-4124-8284-9E2B7101229F}" type="datetimeFigureOut">
              <a:rPr lang="en-US" smtClean="0"/>
              <a:t>12/29/2024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8877A-D455-4AC6-8132-20527F9A4A9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F91FDF-2702-4124-8284-9E2B7101229F}" type="datetimeFigureOut">
              <a:rPr lang="en-US" smtClean="0"/>
              <a:t>12/29/2024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08877A-D455-4AC6-8132-20527F9A4A9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EF91FDF-2702-4124-8284-9E2B7101229F}" type="datetimeFigureOut">
              <a:rPr lang="en-US" smtClean="0"/>
              <a:t>12/29/2024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308877A-D455-4AC6-8132-20527F9A4A9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EF91FDF-2702-4124-8284-9E2B7101229F}" type="datetimeFigureOut">
              <a:rPr lang="en-US" smtClean="0"/>
              <a:t>12/29/2024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08877A-D455-4AC6-8132-20527F9A4A9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EF91FDF-2702-4124-8284-9E2B7101229F}" type="datetimeFigureOut">
              <a:rPr lang="en-US" smtClean="0"/>
              <a:t>12/29/2024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08877A-D455-4AC6-8132-20527F9A4A9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EF91FDF-2702-4124-8284-9E2B7101229F}" type="datetimeFigureOut">
              <a:rPr lang="en-US" smtClean="0"/>
              <a:t>12/29/2024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08877A-D455-4AC6-8132-20527F9A4A9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EF91FDF-2702-4124-8284-9E2B7101229F}" type="datetimeFigureOut">
              <a:rPr lang="en-US" smtClean="0"/>
              <a:t>12/29/2024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08877A-D455-4AC6-8132-20527F9A4A9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F91FDF-2702-4124-8284-9E2B7101229F}" type="datetimeFigureOut">
              <a:rPr lang="en-US" smtClean="0"/>
              <a:t>12/29/2024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8877A-D455-4AC6-8132-20527F9A4A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7772400" cy="5328592"/>
          </a:xfrm>
        </p:spPr>
        <p:txBody>
          <a:bodyPr>
            <a:normAutofit fontScale="90000"/>
          </a:bodyPr>
          <a:lstStyle/>
          <a:p>
            <a:pPr algn="ct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smtClean="0">
                <a:solidFill>
                  <a:schemeClr val="tx1"/>
                </a:solidFill>
              </a:rPr>
              <a:t>ضدعفونی و گند زدایی ابزار و تجهیزات </a:t>
            </a: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smtClean="0">
                <a:solidFill>
                  <a:schemeClr val="tx1"/>
                </a:solidFill>
              </a:rPr>
              <a:t>140</a:t>
            </a:r>
            <a:r>
              <a:rPr lang="fa-IR" dirty="0">
                <a:solidFill>
                  <a:schemeClr val="tx1"/>
                </a:solidFill>
              </a:rPr>
              <a:t>2</a:t>
            </a:r>
            <a:r>
              <a:rPr lang="en-US" dirty="0" smtClean="0">
                <a:solidFill>
                  <a:schemeClr val="tx1"/>
                </a:solidFill>
              </a:rPr>
              <a:t/>
            </a:r>
            <a:br>
              <a:rPr lang="en-US" dirty="0" smtClean="0">
                <a:solidFill>
                  <a:schemeClr val="tx1"/>
                </a:solidFill>
              </a:rPr>
            </a:br>
            <a:r>
              <a:rPr lang="fa-IR" sz="2000" dirty="0" smtClean="0">
                <a:solidFill>
                  <a:schemeClr val="tx1"/>
                </a:solidFill>
              </a:rPr>
              <a:t>سوسن قادرپور سوپروایزر کنترل عفونت  </a:t>
            </a: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420812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a:bodyPr>
          <a:lstStyle/>
          <a:p>
            <a:pPr marL="109728" indent="0" algn="r" rtl="1">
              <a:buNone/>
            </a:pPr>
            <a:r>
              <a:rPr lang="fa-IR" b="1" dirty="0">
                <a:solidFill>
                  <a:srgbClr val="FF0000"/>
                </a:solidFill>
              </a:rPr>
              <a:t>ضدعفونی سطح بالا </a:t>
            </a:r>
            <a:endParaRPr lang="en-US" b="1" dirty="0" smtClean="0">
              <a:solidFill>
                <a:srgbClr val="FF0000"/>
              </a:solidFill>
            </a:endParaRPr>
          </a:p>
          <a:p>
            <a:pPr marL="109728" indent="0" algn="r" rtl="1">
              <a:buNone/>
            </a:pPr>
            <a:r>
              <a:rPr lang="en-US" dirty="0" smtClean="0"/>
              <a:t>High </a:t>
            </a:r>
            <a:r>
              <a:rPr lang="en-US" dirty="0"/>
              <a:t>Level Disinfection </a:t>
            </a:r>
            <a:r>
              <a:rPr lang="en-US" dirty="0" smtClean="0"/>
              <a:t>: </a:t>
            </a:r>
            <a:r>
              <a:rPr lang="fa-IR" dirty="0"/>
              <a:t>در این سطح از محلولهای شیمیایی تمامی میکروارگانیسم ها </a:t>
            </a:r>
            <a:r>
              <a:rPr lang="fa-IR" dirty="0" smtClean="0"/>
              <a:t>شامل:باکتریهای </a:t>
            </a:r>
            <a:r>
              <a:rPr lang="fa-IR" dirty="0"/>
              <a:t>رویشی، ویروس های بدون پوشش و دارای پوشش، قارچ و مایکوباکتری را نابود می کند اما تمام اسپورها را از بین </a:t>
            </a:r>
            <a:r>
              <a:rPr lang="fa-IR" dirty="0" smtClean="0"/>
              <a:t>نمیبرند</a:t>
            </a:r>
            <a:r>
              <a:rPr lang="fa-IR" dirty="0"/>
              <a:t>. </a:t>
            </a:r>
            <a:endParaRPr lang="fa-IR" dirty="0" smtClean="0"/>
          </a:p>
          <a:p>
            <a:pPr marL="109728" indent="0" algn="r" rtl="1">
              <a:buNone/>
            </a:pPr>
            <a:r>
              <a:rPr lang="fa-IR" dirty="0" smtClean="0"/>
              <a:t>از </a:t>
            </a:r>
            <a:r>
              <a:rPr lang="fa-IR" dirty="0"/>
              <a:t>جمله این محلولها </a:t>
            </a:r>
            <a:r>
              <a:rPr lang="fa-IR" dirty="0" smtClean="0">
                <a:solidFill>
                  <a:srgbClr val="FF0000"/>
                </a:solidFill>
              </a:rPr>
              <a:t>گلوتارالدئید</a:t>
            </a:r>
            <a:r>
              <a:rPr lang="fa-IR" dirty="0">
                <a:solidFill>
                  <a:srgbClr val="FF0000"/>
                </a:solidFill>
              </a:rPr>
              <a:t>، پراستیک اسید و هیدروژن پراکساید </a:t>
            </a:r>
            <a:r>
              <a:rPr lang="fa-IR" dirty="0"/>
              <a:t>است. این محلولها برای وسایل طبی نیمه بحرانی </a:t>
            </a:r>
            <a:r>
              <a:rPr lang="fa-IR" dirty="0" smtClean="0"/>
              <a:t>استفاده می </a:t>
            </a:r>
            <a:r>
              <a:rPr lang="fa-IR" dirty="0"/>
              <a:t>شوند.</a:t>
            </a:r>
            <a:endParaRPr lang="en-US" dirty="0"/>
          </a:p>
        </p:txBody>
      </p:sp>
      <p:sp>
        <p:nvSpPr>
          <p:cNvPr id="3" name="Title 2"/>
          <p:cNvSpPr>
            <a:spLocks noGrp="1"/>
          </p:cNvSpPr>
          <p:nvPr>
            <p:ph type="title"/>
          </p:nvPr>
        </p:nvSpPr>
        <p:spPr/>
        <p:txBody>
          <a:bodyPr/>
          <a:lstStyle/>
          <a:p>
            <a:pPr algn="r"/>
            <a:r>
              <a:rPr lang="fa-IR" dirty="0">
                <a:solidFill>
                  <a:srgbClr val="FF0000"/>
                </a:solidFill>
              </a:rPr>
              <a:t>سطح بندی محلول های ضدعفونی:</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3347864" y="4509120"/>
            <a:ext cx="2143125" cy="2143125"/>
          </a:xfrm>
          <a:prstGeom prst="rect">
            <a:avLst/>
          </a:prstGeom>
        </p:spPr>
      </p:pic>
    </p:spTree>
    <p:extLst>
      <p:ext uri="{BB962C8B-B14F-4D97-AF65-F5344CB8AC3E}">
        <p14:creationId xmlns:p14="http://schemas.microsoft.com/office/powerpoint/2010/main" val="1021992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lstStyle/>
          <a:p>
            <a:pPr marL="109728" indent="0" algn="r">
              <a:buNone/>
            </a:pPr>
            <a:endParaRPr lang="fa-IR" b="1" dirty="0" smtClean="0"/>
          </a:p>
          <a:p>
            <a:pPr marL="109728" indent="0" algn="r">
              <a:buNone/>
            </a:pPr>
            <a:r>
              <a:rPr lang="fa-IR" b="1" dirty="0" smtClean="0">
                <a:solidFill>
                  <a:srgbClr val="C00000"/>
                </a:solidFill>
              </a:rPr>
              <a:t>ضدعفونی </a:t>
            </a:r>
            <a:r>
              <a:rPr lang="fa-IR" b="1" dirty="0">
                <a:solidFill>
                  <a:srgbClr val="C00000"/>
                </a:solidFill>
              </a:rPr>
              <a:t>سطح </a:t>
            </a:r>
            <a:r>
              <a:rPr lang="fa-IR" b="1" dirty="0" smtClean="0">
                <a:solidFill>
                  <a:srgbClr val="C00000"/>
                </a:solidFill>
              </a:rPr>
              <a:t>متوسط</a:t>
            </a:r>
            <a:r>
              <a:rPr lang="fa-IR" dirty="0" smtClean="0">
                <a:solidFill>
                  <a:srgbClr val="C00000"/>
                </a:solidFill>
              </a:rPr>
              <a:t> </a:t>
            </a:r>
            <a:r>
              <a:rPr lang="en-US" dirty="0"/>
              <a:t>Intermediate Level </a:t>
            </a:r>
            <a:r>
              <a:rPr lang="en-US" dirty="0" smtClean="0"/>
              <a:t>Disinfection</a:t>
            </a:r>
            <a:endParaRPr lang="fa-IR" dirty="0" smtClean="0"/>
          </a:p>
          <a:p>
            <a:pPr marL="109728" indent="0" algn="r">
              <a:buNone/>
            </a:pPr>
            <a:endParaRPr lang="fa-IR" dirty="0" smtClean="0"/>
          </a:p>
          <a:p>
            <a:pPr marL="109728" indent="0" algn="r">
              <a:buNone/>
            </a:pPr>
            <a:r>
              <a:rPr lang="fa-IR" dirty="0" smtClean="0"/>
              <a:t>در </a:t>
            </a:r>
            <a:r>
              <a:rPr lang="fa-IR" dirty="0"/>
              <a:t>این سطح از مواد شیمیایی استفاده می شود که </a:t>
            </a:r>
            <a:r>
              <a:rPr lang="fa-IR" dirty="0" smtClean="0"/>
              <a:t>باکتریهای </a:t>
            </a:r>
            <a:r>
              <a:rPr lang="fa-IR" dirty="0"/>
              <a:t>رویشی، مایکوباکتریاها، بعضی ویروسها و بیشتر قارچها را نابود می کنند ولی لزوما اسپورها را از بین نمی برند. از جمله </a:t>
            </a:r>
            <a:r>
              <a:rPr lang="fa-IR" dirty="0" smtClean="0"/>
              <a:t>این محلولها </a:t>
            </a:r>
            <a:r>
              <a:rPr lang="fa-IR" dirty="0">
                <a:solidFill>
                  <a:srgbClr val="00B050"/>
                </a:solidFill>
              </a:rPr>
              <a:t>الکل، فنول ها و هیپوکلریت </a:t>
            </a:r>
            <a:r>
              <a:rPr lang="fa-IR" dirty="0" smtClean="0">
                <a:solidFill>
                  <a:srgbClr val="00B050"/>
                </a:solidFill>
              </a:rPr>
              <a:t>سدیم1000</a:t>
            </a:r>
            <a:r>
              <a:rPr lang="en-US" dirty="0" smtClean="0">
                <a:solidFill>
                  <a:srgbClr val="00B050"/>
                </a:solidFill>
              </a:rPr>
              <a:t>PPM</a:t>
            </a:r>
            <a:r>
              <a:rPr lang="fa-IR" dirty="0" smtClean="0">
                <a:solidFill>
                  <a:srgbClr val="00B050"/>
                </a:solidFill>
              </a:rPr>
              <a:t> </a:t>
            </a:r>
            <a:r>
              <a:rPr lang="fa-IR" dirty="0"/>
              <a:t>است.</a:t>
            </a:r>
            <a:endParaRPr lang="en-US" dirty="0"/>
          </a:p>
        </p:txBody>
      </p:sp>
      <p:pic>
        <p:nvPicPr>
          <p:cNvPr id="3" name="Picture 2"/>
          <p:cNvPicPr>
            <a:picLocks noChangeAspect="1"/>
          </p:cNvPicPr>
          <p:nvPr/>
        </p:nvPicPr>
        <p:blipFill>
          <a:blip r:embed="rId2"/>
          <a:stretch>
            <a:fillRect/>
          </a:stretch>
        </p:blipFill>
        <p:spPr>
          <a:xfrm>
            <a:off x="2190750" y="4437112"/>
            <a:ext cx="2381250" cy="1809750"/>
          </a:xfrm>
          <a:prstGeom prst="rect">
            <a:avLst/>
          </a:prstGeom>
        </p:spPr>
      </p:pic>
    </p:spTree>
    <p:extLst>
      <p:ext uri="{BB962C8B-B14F-4D97-AF65-F5344CB8AC3E}">
        <p14:creationId xmlns:p14="http://schemas.microsoft.com/office/powerpoint/2010/main" val="2139938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lstStyle/>
          <a:p>
            <a:pPr marL="109728" indent="0" algn="r">
              <a:buNone/>
            </a:pPr>
            <a:endParaRPr lang="fa-IR" dirty="0" smtClean="0"/>
          </a:p>
          <a:p>
            <a:pPr marL="109728" indent="0" algn="r">
              <a:buNone/>
            </a:pPr>
            <a:r>
              <a:rPr lang="fa-IR" dirty="0" smtClean="0">
                <a:solidFill>
                  <a:srgbClr val="C00000"/>
                </a:solidFill>
              </a:rPr>
              <a:t>ضدعفونی </a:t>
            </a:r>
            <a:r>
              <a:rPr lang="fa-IR" dirty="0">
                <a:solidFill>
                  <a:srgbClr val="C00000"/>
                </a:solidFill>
              </a:rPr>
              <a:t>سطح </a:t>
            </a:r>
            <a:r>
              <a:rPr lang="fa-IR" dirty="0" smtClean="0">
                <a:solidFill>
                  <a:srgbClr val="C00000"/>
                </a:solidFill>
              </a:rPr>
              <a:t>پایین </a:t>
            </a:r>
            <a:r>
              <a:rPr lang="en-US" dirty="0"/>
              <a:t>Low Level Disinfection </a:t>
            </a:r>
            <a:r>
              <a:rPr lang="en-US" dirty="0" smtClean="0"/>
              <a:t>: </a:t>
            </a:r>
            <a:r>
              <a:rPr lang="fa-IR" dirty="0"/>
              <a:t>این مواد، باکتری های رویشی، بعضی قارچ ها و ویروس های پوشش دار</a:t>
            </a:r>
          </a:p>
          <a:p>
            <a:pPr marL="109728" indent="0" algn="r">
              <a:buNone/>
            </a:pPr>
            <a:r>
              <a:rPr lang="fa-IR" dirty="0"/>
              <a:t>را در دوره زمانی کوتاه </a:t>
            </a:r>
            <a:r>
              <a:rPr lang="fa-IR" dirty="0" smtClean="0"/>
              <a:t>کمتر </a:t>
            </a:r>
            <a:r>
              <a:rPr lang="fa-IR" dirty="0"/>
              <a:t>از </a:t>
            </a:r>
            <a:r>
              <a:rPr lang="fa-IR" dirty="0" smtClean="0"/>
              <a:t>10 دقیقه </a:t>
            </a:r>
            <a:r>
              <a:rPr lang="fa-IR" dirty="0"/>
              <a:t>را نابود می کنند. از جمله این </a:t>
            </a:r>
            <a:r>
              <a:rPr lang="fa-IR" dirty="0" smtClean="0"/>
              <a:t>محلولها:</a:t>
            </a:r>
          </a:p>
          <a:p>
            <a:pPr marL="109728" indent="0" algn="r">
              <a:buNone/>
            </a:pPr>
            <a:r>
              <a:rPr lang="fa-IR" dirty="0" smtClean="0">
                <a:solidFill>
                  <a:srgbClr val="00B050"/>
                </a:solidFill>
              </a:rPr>
              <a:t> </a:t>
            </a:r>
            <a:r>
              <a:rPr lang="fa-IR" dirty="0">
                <a:solidFill>
                  <a:srgbClr val="00B050"/>
                </a:solidFill>
              </a:rPr>
              <a:t>آمونیوم های چهار ظرفیتی، فنولیک ها </a:t>
            </a:r>
            <a:r>
              <a:rPr lang="fa-IR" dirty="0" smtClean="0">
                <a:solidFill>
                  <a:srgbClr val="00B050"/>
                </a:solidFill>
              </a:rPr>
              <a:t>وهیپوکلریت </a:t>
            </a:r>
            <a:r>
              <a:rPr lang="fa-IR" dirty="0">
                <a:solidFill>
                  <a:srgbClr val="00B050"/>
                </a:solidFill>
              </a:rPr>
              <a:t>سدیم </a:t>
            </a:r>
            <a:r>
              <a:rPr lang="fa-IR" dirty="0" smtClean="0">
                <a:solidFill>
                  <a:srgbClr val="00B050"/>
                </a:solidFill>
              </a:rPr>
              <a:t>100</a:t>
            </a:r>
            <a:r>
              <a:rPr lang="en-US" dirty="0" smtClean="0">
                <a:solidFill>
                  <a:srgbClr val="00B050"/>
                </a:solidFill>
              </a:rPr>
              <a:t>PPM</a:t>
            </a:r>
            <a:r>
              <a:rPr lang="fa-IR" dirty="0" smtClean="0">
                <a:solidFill>
                  <a:srgbClr val="00B050"/>
                </a:solidFill>
              </a:rPr>
              <a:t>رقیق </a:t>
            </a:r>
            <a:r>
              <a:rPr lang="fa-IR" dirty="0">
                <a:solidFill>
                  <a:srgbClr val="00B050"/>
                </a:solidFill>
              </a:rPr>
              <a:t>شده </a:t>
            </a:r>
            <a:r>
              <a:rPr lang="fa-IR" dirty="0"/>
              <a:t>است.</a:t>
            </a:r>
            <a:endParaRPr lang="en-US" dirty="0"/>
          </a:p>
        </p:txBody>
      </p:sp>
      <p:pic>
        <p:nvPicPr>
          <p:cNvPr id="3" name="Picture 2"/>
          <p:cNvPicPr>
            <a:picLocks noChangeAspect="1"/>
          </p:cNvPicPr>
          <p:nvPr/>
        </p:nvPicPr>
        <p:blipFill>
          <a:blip r:embed="rId2"/>
          <a:stretch>
            <a:fillRect/>
          </a:stretch>
        </p:blipFill>
        <p:spPr>
          <a:xfrm>
            <a:off x="2459608" y="3861363"/>
            <a:ext cx="2133600" cy="2133600"/>
          </a:xfrm>
          <a:prstGeom prst="rect">
            <a:avLst/>
          </a:prstGeom>
        </p:spPr>
      </p:pic>
    </p:spTree>
    <p:extLst>
      <p:ext uri="{BB962C8B-B14F-4D97-AF65-F5344CB8AC3E}">
        <p14:creationId xmlns:p14="http://schemas.microsoft.com/office/powerpoint/2010/main" val="1322604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H.L.D </a:t>
            </a:r>
            <a:r>
              <a:rPr lang="en-US" b="1" dirty="0"/>
              <a:t>: </a:t>
            </a:r>
            <a:r>
              <a:rPr lang="fa-IR" b="1" dirty="0"/>
              <a:t>گندزداي سطح بالا</a:t>
            </a:r>
          </a:p>
          <a:p>
            <a:r>
              <a:rPr lang="en-US" b="1" dirty="0"/>
              <a:t>I.L.D : </a:t>
            </a:r>
            <a:r>
              <a:rPr lang="fa-IR" b="1" dirty="0"/>
              <a:t>گندزداي سطح متوسط</a:t>
            </a:r>
          </a:p>
          <a:p>
            <a:r>
              <a:rPr lang="en-US" b="1" dirty="0"/>
              <a:t>L.L.D : </a:t>
            </a:r>
            <a:r>
              <a:rPr lang="fa-IR" b="1" dirty="0"/>
              <a:t>گندزداي سطح پايین</a:t>
            </a:r>
          </a:p>
          <a:p>
            <a:r>
              <a:rPr lang="en-US" b="1" dirty="0"/>
              <a:t>C : </a:t>
            </a:r>
            <a:r>
              <a:rPr lang="fa-IR" b="1" dirty="0"/>
              <a:t>ابزار بحرانی</a:t>
            </a:r>
          </a:p>
          <a:p>
            <a:r>
              <a:rPr lang="en-US" b="1" dirty="0"/>
              <a:t>S.C : </a:t>
            </a:r>
            <a:r>
              <a:rPr lang="fa-IR" b="1" dirty="0"/>
              <a:t>ابزارنیمه بحرانی</a:t>
            </a:r>
          </a:p>
          <a:p>
            <a:r>
              <a:rPr lang="en-US" b="1" dirty="0"/>
              <a:t>N.C : </a:t>
            </a:r>
            <a:r>
              <a:rPr lang="fa-IR" b="1" dirty="0"/>
              <a:t>ابزار غیر </a:t>
            </a:r>
            <a:r>
              <a:rPr lang="fa-IR" b="1" dirty="0" smtClean="0"/>
              <a:t>بحرانی</a:t>
            </a:r>
          </a:p>
          <a:p>
            <a:endParaRPr lang="fa-IR" b="1" dirty="0"/>
          </a:p>
          <a:p>
            <a:r>
              <a:rPr lang="fa-IR" b="1" dirty="0" smtClean="0"/>
              <a:t>راهنمای کتابچه گندزدای بیمارستان </a:t>
            </a:r>
            <a:endParaRPr lang="en-US" dirty="0"/>
          </a:p>
        </p:txBody>
      </p:sp>
      <p:sp>
        <p:nvSpPr>
          <p:cNvPr id="3" name="Title 2"/>
          <p:cNvSpPr>
            <a:spLocks noGrp="1"/>
          </p:cNvSpPr>
          <p:nvPr>
            <p:ph type="title"/>
          </p:nvPr>
        </p:nvSpPr>
        <p:spPr/>
        <p:txBody>
          <a:bodyPr>
            <a:normAutofit fontScale="90000"/>
          </a:bodyPr>
          <a:lstStyle/>
          <a:p>
            <a:pPr algn="ctr"/>
            <a:r>
              <a:rPr lang="fa-IR" dirty="0"/>
              <a:t>توضيحات:</a:t>
            </a:r>
            <a:br>
              <a:rPr lang="fa-IR" dirty="0"/>
            </a:br>
            <a:endParaRPr lang="en-US" dirty="0"/>
          </a:p>
        </p:txBody>
      </p:sp>
    </p:spTree>
    <p:extLst>
      <p:ext uri="{BB962C8B-B14F-4D97-AF65-F5344CB8AC3E}">
        <p14:creationId xmlns:p14="http://schemas.microsoft.com/office/powerpoint/2010/main" val="3936523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328592"/>
          </a:xfrm>
        </p:spPr>
        <p:txBody>
          <a:bodyPr>
            <a:normAutofit/>
          </a:bodyPr>
          <a:lstStyle/>
          <a:p>
            <a:pPr marL="109728" indent="0" algn="r">
              <a:buNone/>
            </a:pPr>
            <a:r>
              <a:rPr lang="fa-IR" sz="2800" b="1" dirty="0" smtClean="0">
                <a:solidFill>
                  <a:srgbClr val="FF0000"/>
                </a:solidFill>
                <a:latin typeface="B Zar,Bold"/>
              </a:rPr>
              <a:t>فرایند </a:t>
            </a:r>
            <a:r>
              <a:rPr lang="fa-IR" sz="2800" b="1" dirty="0">
                <a:solidFill>
                  <a:srgbClr val="FF0000"/>
                </a:solidFill>
                <a:latin typeface="B Zar,Bold"/>
              </a:rPr>
              <a:t>پاکسازی شامل چند مرحله است</a:t>
            </a:r>
            <a:r>
              <a:rPr lang="fa-IR" sz="2800" b="1" dirty="0">
                <a:solidFill>
                  <a:srgbClr val="002060"/>
                </a:solidFill>
                <a:latin typeface="B Zar,Bold"/>
              </a:rPr>
              <a:t>:</a:t>
            </a:r>
          </a:p>
          <a:p>
            <a:pPr marL="109728" indent="0">
              <a:buNone/>
            </a:pPr>
            <a:r>
              <a:rPr lang="fa-IR" sz="2800" b="1" dirty="0" smtClean="0">
                <a:solidFill>
                  <a:srgbClr val="002060"/>
                </a:solidFill>
                <a:latin typeface="B Zar,Bold"/>
              </a:rPr>
              <a:t>1-دریافت </a:t>
            </a:r>
            <a:r>
              <a:rPr lang="fa-IR" sz="2800" b="1" dirty="0">
                <a:solidFill>
                  <a:srgbClr val="002060"/>
                </a:solidFill>
                <a:latin typeface="B Zar,Bold"/>
              </a:rPr>
              <a:t>ابزار و وسایل از واحدهای </a:t>
            </a:r>
            <a:r>
              <a:rPr lang="fa-IR" sz="2800" b="1" dirty="0" smtClean="0">
                <a:solidFill>
                  <a:srgbClr val="002060"/>
                </a:solidFill>
                <a:latin typeface="B Zar,Bold"/>
              </a:rPr>
              <a:t>بیمارستانی(</a:t>
            </a:r>
            <a:r>
              <a:rPr lang="fa-IR" sz="2800" dirty="0" smtClean="0"/>
              <a:t>ارسال </a:t>
            </a:r>
            <a:r>
              <a:rPr lang="fa-IR" sz="2800" dirty="0"/>
              <a:t>ابزار پاکسازی شده به واحد استریلیزاسیون مرکزی بدون بسته بندی با تاکید بر بخشها </a:t>
            </a:r>
            <a:r>
              <a:rPr lang="fa-IR" sz="2800" dirty="0" smtClean="0"/>
              <a:t>واورژانس)</a:t>
            </a:r>
            <a:endParaRPr lang="fa-IR" sz="2800" b="1" dirty="0" smtClean="0">
              <a:solidFill>
                <a:srgbClr val="002060"/>
              </a:solidFill>
              <a:latin typeface="B Zar,Bold"/>
            </a:endParaRPr>
          </a:p>
          <a:p>
            <a:pPr marL="109728" indent="0" algn="r">
              <a:buNone/>
            </a:pPr>
            <a:r>
              <a:rPr lang="fa-IR" sz="2800" b="1" dirty="0" smtClean="0">
                <a:solidFill>
                  <a:srgbClr val="002060"/>
                </a:solidFill>
                <a:latin typeface="B Zar,Bold"/>
              </a:rPr>
              <a:t>تبادل باید </a:t>
            </a:r>
            <a:r>
              <a:rPr lang="fa-IR" sz="2800" b="1" dirty="0">
                <a:solidFill>
                  <a:srgbClr val="002060"/>
                </a:solidFill>
                <a:latin typeface="B Zar,Bold"/>
              </a:rPr>
              <a:t>در ناحیه کثیف یا منطقه قرمز انجام شود. </a:t>
            </a:r>
            <a:endParaRPr lang="fa-IR" sz="2800" b="1" dirty="0" smtClean="0">
              <a:solidFill>
                <a:srgbClr val="002060"/>
              </a:solidFill>
              <a:latin typeface="B Zar,Bold"/>
            </a:endParaRPr>
          </a:p>
          <a:p>
            <a:pPr marL="109728" indent="0" algn="r">
              <a:buNone/>
            </a:pPr>
            <a:r>
              <a:rPr lang="fa-IR" sz="2800" b="1" dirty="0" smtClean="0">
                <a:solidFill>
                  <a:srgbClr val="002060"/>
                </a:solidFill>
                <a:latin typeface="B Zar,Bold"/>
              </a:rPr>
              <a:t>ابزار </a:t>
            </a:r>
            <a:r>
              <a:rPr lang="fa-IR" sz="2800" b="1" dirty="0">
                <a:solidFill>
                  <a:srgbClr val="002060"/>
                </a:solidFill>
                <a:latin typeface="B Zar,Bold"/>
              </a:rPr>
              <a:t>از طریق </a:t>
            </a:r>
            <a:r>
              <a:rPr lang="fa-IR" sz="2800" b="1" dirty="0" smtClean="0">
                <a:solidFill>
                  <a:srgbClr val="00B050"/>
                </a:solidFill>
                <a:latin typeface="B Zar,Bold"/>
              </a:rPr>
              <a:t>پنجره</a:t>
            </a:r>
            <a:r>
              <a:rPr lang="fa-IR" sz="2800" b="1" dirty="0" smtClean="0">
                <a:solidFill>
                  <a:srgbClr val="002060"/>
                </a:solidFill>
                <a:latin typeface="B Zar,Bold"/>
              </a:rPr>
              <a:t> مخصوص </a:t>
            </a:r>
            <a:r>
              <a:rPr lang="fa-IR" sz="2800" b="1" dirty="0">
                <a:solidFill>
                  <a:srgbClr val="002060"/>
                </a:solidFill>
                <a:latin typeface="B Zar,Bold"/>
              </a:rPr>
              <a:t>این کار با رعایت اصول احتیاطات استاندارد و پوشیدن </a:t>
            </a:r>
            <a:r>
              <a:rPr lang="fa-IR" sz="2800" b="1" dirty="0">
                <a:solidFill>
                  <a:srgbClr val="00B050"/>
                </a:solidFill>
                <a:latin typeface="B Zar,Bold"/>
              </a:rPr>
              <a:t>وسایل حفاظت فردی </a:t>
            </a:r>
            <a:r>
              <a:rPr lang="fa-IR" sz="2800" b="1" dirty="0">
                <a:solidFill>
                  <a:srgbClr val="002060"/>
                </a:solidFill>
                <a:latin typeface="B Zar,Bold"/>
              </a:rPr>
              <a:t>انجام می شود</a:t>
            </a:r>
            <a:r>
              <a:rPr lang="fa-IR" sz="2800" b="1" dirty="0" smtClean="0">
                <a:solidFill>
                  <a:srgbClr val="002060"/>
                </a:solidFill>
                <a:latin typeface="B Zar,Bold"/>
              </a:rPr>
              <a:t>.</a:t>
            </a:r>
          </a:p>
          <a:p>
            <a:pPr marL="109728" indent="0" algn="r">
              <a:buNone/>
            </a:pPr>
            <a:r>
              <a:rPr lang="fa-IR" sz="2800" b="1" dirty="0" smtClean="0">
                <a:solidFill>
                  <a:srgbClr val="002060"/>
                </a:solidFill>
                <a:latin typeface="B Zar,Bold"/>
              </a:rPr>
              <a:t> </a:t>
            </a:r>
            <a:r>
              <a:rPr lang="fa-IR" sz="2800" b="1" dirty="0">
                <a:solidFill>
                  <a:srgbClr val="002060"/>
                </a:solidFill>
                <a:latin typeface="B Zar,Bold"/>
              </a:rPr>
              <a:t>پرسنل باید احتیاط کنند </a:t>
            </a:r>
            <a:r>
              <a:rPr lang="fa-IR" sz="2800" b="1" dirty="0" smtClean="0">
                <a:solidFill>
                  <a:srgbClr val="002060"/>
                </a:solidFill>
                <a:latin typeface="B Zar,Bold"/>
              </a:rPr>
              <a:t>چیزی بر </a:t>
            </a:r>
            <a:r>
              <a:rPr lang="fa-IR" sz="2800" b="1" dirty="0">
                <a:solidFill>
                  <a:srgbClr val="002060"/>
                </a:solidFill>
                <a:latin typeface="B Zar,Bold"/>
              </a:rPr>
              <a:t>روی زمین نیفتد..</a:t>
            </a:r>
            <a:endParaRPr lang="en-US" dirty="0"/>
          </a:p>
        </p:txBody>
      </p:sp>
      <p:sp>
        <p:nvSpPr>
          <p:cNvPr id="2" name="Title 1"/>
          <p:cNvSpPr>
            <a:spLocks noGrp="1"/>
          </p:cNvSpPr>
          <p:nvPr>
            <p:ph type="title"/>
          </p:nvPr>
        </p:nvSpPr>
        <p:spPr/>
        <p:txBody>
          <a:bodyPr/>
          <a:lstStyle/>
          <a:p>
            <a:pPr algn="r"/>
            <a:r>
              <a:rPr lang="fa-IR" dirty="0" smtClean="0"/>
              <a:t>روشهای استریلیزاسیون</a:t>
            </a:r>
            <a:endParaRPr lang="en-US" dirty="0"/>
          </a:p>
        </p:txBody>
      </p:sp>
      <p:pic>
        <p:nvPicPr>
          <p:cNvPr id="4" name="Picture 3"/>
          <p:cNvPicPr>
            <a:picLocks noChangeAspect="1"/>
          </p:cNvPicPr>
          <p:nvPr/>
        </p:nvPicPr>
        <p:blipFill>
          <a:blip r:embed="rId2"/>
          <a:stretch>
            <a:fillRect/>
          </a:stretch>
        </p:blipFill>
        <p:spPr>
          <a:xfrm>
            <a:off x="3563888" y="4734644"/>
            <a:ext cx="2543175" cy="1790700"/>
          </a:xfrm>
          <a:prstGeom prst="rect">
            <a:avLst/>
          </a:prstGeom>
        </p:spPr>
      </p:pic>
    </p:spTree>
    <p:extLst>
      <p:ext uri="{BB962C8B-B14F-4D97-AF65-F5344CB8AC3E}">
        <p14:creationId xmlns:p14="http://schemas.microsoft.com/office/powerpoint/2010/main" val="57339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normAutofit fontScale="92500" lnSpcReduction="10000"/>
          </a:bodyPr>
          <a:lstStyle/>
          <a:p>
            <a:pPr marL="109728" indent="0" algn="r" rtl="1">
              <a:buNone/>
            </a:pPr>
            <a:r>
              <a:rPr lang="fa-IR" b="1" dirty="0" smtClean="0"/>
              <a:t>2-دسته </a:t>
            </a:r>
            <a:r>
              <a:rPr lang="fa-IR" b="1" dirty="0"/>
              <a:t>بندی ابزار و وسایل به فلزی، پلی اتیلن، لاستیک، پلاستیک و شیشه انجام می شود</a:t>
            </a:r>
            <a:r>
              <a:rPr lang="fa-IR" b="1" dirty="0" smtClean="0"/>
              <a:t>.</a:t>
            </a:r>
          </a:p>
          <a:p>
            <a:pPr marL="109728" indent="0" algn="r" rtl="1">
              <a:buNone/>
            </a:pPr>
            <a:endParaRPr lang="fa-IR" b="1" dirty="0"/>
          </a:p>
          <a:p>
            <a:r>
              <a:rPr lang="fa-IR" b="1" dirty="0" smtClean="0"/>
              <a:t>3- </a:t>
            </a:r>
            <a:r>
              <a:rPr lang="fa-IR" b="1" dirty="0"/>
              <a:t>پیش شستشو، خیساندن و شستشوی ابزار: این مرحله اصلی ترین قسمت پاکسازی وسایل است. قبل از انجام ضدعفونی </a:t>
            </a:r>
            <a:r>
              <a:rPr lang="fa-IR" b="1" dirty="0" smtClean="0"/>
              <a:t>واستریلیزاسیون </a:t>
            </a:r>
            <a:r>
              <a:rPr lang="fa-IR" b="1" dirty="0"/>
              <a:t>وسایل و ابزار، </a:t>
            </a:r>
            <a:r>
              <a:rPr lang="fa-IR" sz="2400" b="1" dirty="0"/>
              <a:t>شستشوی آن ها با آب و یک ماده </a:t>
            </a:r>
            <a:r>
              <a:rPr lang="fa-IR" b="1" dirty="0" smtClean="0">
                <a:solidFill>
                  <a:srgbClr val="00B050"/>
                </a:solidFill>
              </a:rPr>
              <a:t>شوینده دترجنت</a:t>
            </a:r>
            <a:r>
              <a:rPr lang="fa-IR" b="1" dirty="0" smtClean="0"/>
              <a:t>:</a:t>
            </a:r>
            <a:r>
              <a:rPr lang="ar-SA" dirty="0" smtClean="0">
                <a:solidFill>
                  <a:srgbClr val="C00000"/>
                </a:solidFill>
              </a:rPr>
              <a:t>آنیونی</a:t>
            </a:r>
            <a:r>
              <a:rPr lang="ar-SA" dirty="0" smtClean="0"/>
              <a:t>(</a:t>
            </a:r>
            <a:r>
              <a:rPr lang="ar-SA" sz="2400" dirty="0" smtClean="0"/>
              <a:t>با </a:t>
            </a:r>
            <a:r>
              <a:rPr lang="ar-SA" sz="2400" dirty="0"/>
              <a:t>خاصیت کف </a:t>
            </a:r>
            <a:r>
              <a:rPr lang="fa-IR" sz="2400" dirty="0" smtClean="0"/>
              <a:t>زایی </a:t>
            </a:r>
            <a:r>
              <a:rPr lang="ar-SA" sz="2400" dirty="0" smtClean="0"/>
              <a:t>کم،کاربرد </a:t>
            </a:r>
            <a:r>
              <a:rPr lang="ar-SA" sz="2400" dirty="0"/>
              <a:t>در ماشینهای شستشو</a:t>
            </a:r>
            <a:r>
              <a:rPr lang="ar-SA" dirty="0"/>
              <a:t>)</a:t>
            </a:r>
            <a:endParaRPr lang="en-US" dirty="0"/>
          </a:p>
          <a:p>
            <a:r>
              <a:rPr lang="ar-SA" dirty="0">
                <a:solidFill>
                  <a:srgbClr val="C00000"/>
                </a:solidFill>
              </a:rPr>
              <a:t>کاتیونی</a:t>
            </a:r>
            <a:r>
              <a:rPr lang="ar-SA" dirty="0"/>
              <a:t>(با خاصیت کف زائی بالاتر،کاربرد درشستشوی دستی)</a:t>
            </a:r>
            <a:endParaRPr lang="en-US" dirty="0"/>
          </a:p>
          <a:p>
            <a:r>
              <a:rPr lang="ar-SA" dirty="0">
                <a:solidFill>
                  <a:srgbClr val="C00000"/>
                </a:solidFill>
              </a:rPr>
              <a:t>غیر یونی</a:t>
            </a:r>
            <a:r>
              <a:rPr lang="ar-SA" dirty="0"/>
              <a:t>(اثر کمک کنندگی در افزایش خاصیت تمیز کنندگی</a:t>
            </a:r>
            <a:r>
              <a:rPr lang="ar-SA" dirty="0" smtClean="0"/>
              <a:t>)</a:t>
            </a:r>
            <a:r>
              <a:rPr lang="ar-SA" dirty="0"/>
              <a:t> در شوینده های متداول مصرفی معمولاًهر سه دسته دترجنت های آلکالینی(سورفکتانتها) استفاده می گردند</a:t>
            </a:r>
            <a:r>
              <a:rPr lang="ar-SA" dirty="0" smtClean="0"/>
              <a:t>.</a:t>
            </a:r>
            <a:r>
              <a:rPr lang="ar-SA" dirty="0"/>
              <a:t> محلول‌های دترجنت آلكالینی یا اسیدی منجر به خوردگی، شكستگی و ایجاد خلل و خرج در سطوح ابزار می‌شوند لذا توصیه می شودحتی‌الامكان از محلولهایی كه حاوی ‏</a:t>
            </a:r>
            <a:r>
              <a:rPr lang="en-US" dirty="0"/>
              <a:t>PH</a:t>
            </a:r>
            <a:r>
              <a:rPr lang="ar-SA" dirty="0"/>
              <a:t>‏ نزدیك ۷ (خنثی) باشد استفاده شود.</a:t>
            </a:r>
            <a:endParaRPr lang="en-US" dirty="0"/>
          </a:p>
          <a:p>
            <a:endParaRPr lang="en-US" dirty="0"/>
          </a:p>
          <a:p>
            <a:pPr marL="109728" indent="0">
              <a:buNone/>
            </a:pPr>
            <a:r>
              <a:rPr lang="ar-SA" dirty="0" smtClean="0"/>
              <a:t> </a:t>
            </a:r>
            <a:r>
              <a:rPr lang="fa-IR" b="1" dirty="0" smtClean="0"/>
              <a:t> -</a:t>
            </a:r>
            <a:endParaRPr lang="en-US" b="1" dirty="0"/>
          </a:p>
        </p:txBody>
      </p:sp>
      <p:pic>
        <p:nvPicPr>
          <p:cNvPr id="2" name="Picture 1"/>
          <p:cNvPicPr>
            <a:picLocks noChangeAspect="1"/>
          </p:cNvPicPr>
          <p:nvPr/>
        </p:nvPicPr>
        <p:blipFill>
          <a:blip r:embed="rId2"/>
          <a:stretch>
            <a:fillRect/>
          </a:stretch>
        </p:blipFill>
        <p:spPr>
          <a:xfrm>
            <a:off x="3059832" y="5043292"/>
            <a:ext cx="2543175" cy="1790700"/>
          </a:xfrm>
          <a:prstGeom prst="rect">
            <a:avLst/>
          </a:prstGeom>
        </p:spPr>
      </p:pic>
    </p:spTree>
    <p:extLst>
      <p:ext uri="{BB962C8B-B14F-4D97-AF65-F5344CB8AC3E}">
        <p14:creationId xmlns:p14="http://schemas.microsoft.com/office/powerpoint/2010/main" val="1454523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lstStyle/>
          <a:p>
            <a:pPr marL="109728" indent="0">
              <a:buNone/>
            </a:pPr>
            <a:r>
              <a:rPr lang="fa-IR" b="1" dirty="0"/>
              <a:t>یا </a:t>
            </a:r>
            <a:r>
              <a:rPr lang="fa-IR" b="1" dirty="0">
                <a:solidFill>
                  <a:srgbClr val="00B050"/>
                </a:solidFill>
              </a:rPr>
              <a:t>محصولات آنزیمی </a:t>
            </a:r>
            <a:r>
              <a:rPr lang="fa-IR" b="1" dirty="0"/>
              <a:t>مثل پروتئاز، لیپاز و آمیلاز-</a:t>
            </a:r>
          </a:p>
          <a:p>
            <a:pPr marL="109728" indent="0">
              <a:buNone/>
            </a:pPr>
            <a:r>
              <a:rPr lang="fa-IR" b="1" dirty="0"/>
              <a:t>-ساییدن با یک برس (</a:t>
            </a:r>
            <a:r>
              <a:rPr lang="fa-IR" b="1" dirty="0">
                <a:solidFill>
                  <a:srgbClr val="00B050"/>
                </a:solidFill>
              </a:rPr>
              <a:t>ترجیحادسته بلند غیر فلزی</a:t>
            </a:r>
            <a:r>
              <a:rPr lang="fa-IR" b="1" dirty="0"/>
              <a:t>) </a:t>
            </a:r>
            <a:r>
              <a:rPr lang="fa-IR" b="1" dirty="0">
                <a:solidFill>
                  <a:srgbClr val="00B050"/>
                </a:solidFill>
              </a:rPr>
              <a:t>در زیر سطح آب کمتر از 45درجه </a:t>
            </a:r>
            <a:r>
              <a:rPr lang="fa-IR" b="1" dirty="0"/>
              <a:t>سانتی گراد (</a:t>
            </a:r>
            <a:r>
              <a:rPr lang="fa-IR" sz="2800" dirty="0">
                <a:cs typeface="B Zar"/>
              </a:rPr>
              <a:t>تا ازتولید آئروسل که حاوی میکروارگانیسم بوده و برای اپراتور فوق العاده خطرناک است به حداقل برسد.) </a:t>
            </a:r>
            <a:r>
              <a:rPr lang="fa-IR" sz="2800" b="1" dirty="0"/>
              <a:t>ضروری است. حضور مواد آلی به شکل سرم، خون، چرک، مواد مدفوعی یا روغنی می توانند در فعالیت ضدمیکروبی ضدعفونی کننده ها مداخله و اثر آن ها را کم کنند.</a:t>
            </a:r>
          </a:p>
          <a:p>
            <a:pPr marL="109728" indent="0">
              <a:buNone/>
            </a:pPr>
            <a:r>
              <a:rPr lang="fa-IR" sz="2800" b="1" dirty="0"/>
              <a:t>- این فرایند بوسیله غوطه ور نمودن وسایل در یک ظرف محتوی شوینده آنزیمی و مجهز به صافی انجام می شود.(</a:t>
            </a:r>
            <a:r>
              <a:rPr lang="fa-IR" sz="2800" dirty="0">
                <a:solidFill>
                  <a:srgbClr val="00B050"/>
                </a:solidFill>
                <a:cs typeface="B Zar"/>
              </a:rPr>
              <a:t>وسایلی که از چند قطعه تشکیل شده اند باید قبل از غوطه وری کاملا از هم جدا شوند</a:t>
            </a:r>
            <a:r>
              <a:rPr lang="fa-IR" b="1" dirty="0"/>
              <a:t>)</a:t>
            </a:r>
            <a:endParaRPr lang="en-US" b="1" dirty="0"/>
          </a:p>
          <a:p>
            <a:endParaRPr lang="fa-IR" dirty="0"/>
          </a:p>
        </p:txBody>
      </p:sp>
      <p:pic>
        <p:nvPicPr>
          <p:cNvPr id="3" name="Picture 2"/>
          <p:cNvPicPr>
            <a:picLocks noChangeAspect="1"/>
          </p:cNvPicPr>
          <p:nvPr/>
        </p:nvPicPr>
        <p:blipFill>
          <a:blip r:embed="rId2"/>
          <a:stretch>
            <a:fillRect/>
          </a:stretch>
        </p:blipFill>
        <p:spPr>
          <a:xfrm>
            <a:off x="6084168" y="5359219"/>
            <a:ext cx="2133600" cy="1296144"/>
          </a:xfrm>
          <a:prstGeom prst="rect">
            <a:avLst/>
          </a:prstGeom>
        </p:spPr>
      </p:pic>
    </p:spTree>
    <p:extLst>
      <p:ext uri="{BB962C8B-B14F-4D97-AF65-F5344CB8AC3E}">
        <p14:creationId xmlns:p14="http://schemas.microsoft.com/office/powerpoint/2010/main" val="2294685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602627"/>
          </a:xfrm>
        </p:spPr>
        <p:txBody>
          <a:bodyPr>
            <a:normAutofit/>
          </a:bodyPr>
          <a:lstStyle/>
          <a:p>
            <a:pPr marL="109728" indent="0" algn="r">
              <a:buNone/>
            </a:pPr>
            <a:r>
              <a:rPr lang="fa-IR" sz="2800" dirty="0" smtClean="0">
                <a:cs typeface="B Zar"/>
              </a:rPr>
              <a:t> </a:t>
            </a:r>
          </a:p>
          <a:p>
            <a:pPr marL="109728" indent="0" algn="r">
              <a:buNone/>
            </a:pPr>
            <a:r>
              <a:rPr lang="fa-IR" sz="2800" dirty="0" smtClean="0">
                <a:cs typeface="B Zar"/>
              </a:rPr>
              <a:t>در محلولهای آنزیماتیک :غلظت </a:t>
            </a:r>
            <a:r>
              <a:rPr lang="fa-IR" sz="2800" dirty="0">
                <a:cs typeface="B Zar"/>
              </a:rPr>
              <a:t>شوینده، مدت زمان غوطه وری و درجه حرارت آب بستگی به توصیه </a:t>
            </a:r>
            <a:r>
              <a:rPr lang="fa-IR" sz="2800" dirty="0" smtClean="0">
                <a:cs typeface="B Zar"/>
              </a:rPr>
              <a:t>کارخانه سازنده </a:t>
            </a:r>
            <a:r>
              <a:rPr lang="fa-IR" sz="2800" dirty="0">
                <a:cs typeface="B Zar"/>
              </a:rPr>
              <a:t>شوینده آنزیمی دارد</a:t>
            </a:r>
            <a:r>
              <a:rPr lang="fa-IR" sz="2800" dirty="0" smtClean="0">
                <a:cs typeface="B Zar"/>
              </a:rPr>
              <a:t>.</a:t>
            </a:r>
          </a:p>
          <a:p>
            <a:pPr marL="109728" indent="0" algn="r">
              <a:buNone/>
            </a:pPr>
            <a:endParaRPr lang="fa-IR" sz="2800" dirty="0">
              <a:cs typeface="B Zar"/>
            </a:endParaRPr>
          </a:p>
          <a:p>
            <a:pPr marL="109728" indent="0" algn="r">
              <a:buNone/>
            </a:pPr>
            <a:endParaRPr lang="fa-IR" sz="2800" dirty="0">
              <a:cs typeface="B Zar"/>
            </a:endParaRPr>
          </a:p>
          <a:p>
            <a:pPr marL="109728" indent="0" algn="r">
              <a:buNone/>
            </a:pPr>
            <a:r>
              <a:rPr lang="fa-IR" sz="2800" dirty="0">
                <a:cs typeface="B Zar"/>
              </a:rPr>
              <a:t>- از سالین برای خیس کردن ابزار استفاده نکنید چون سالین به برخی از وسایل پزشکی آسیب می رساند</a:t>
            </a:r>
            <a:r>
              <a:rPr lang="fa-IR" sz="2800" dirty="0" smtClean="0">
                <a:cs typeface="B Zar"/>
              </a:rPr>
              <a:t>.</a:t>
            </a:r>
            <a:endParaRPr lang="fa-IR" sz="2800" dirty="0">
              <a:cs typeface="B Zar"/>
            </a:endParaRPr>
          </a:p>
        </p:txBody>
      </p:sp>
      <p:pic>
        <p:nvPicPr>
          <p:cNvPr id="2" name="Picture 1"/>
          <p:cNvPicPr>
            <a:picLocks noChangeAspect="1"/>
          </p:cNvPicPr>
          <p:nvPr/>
        </p:nvPicPr>
        <p:blipFill>
          <a:blip r:embed="rId2"/>
          <a:stretch>
            <a:fillRect/>
          </a:stretch>
        </p:blipFill>
        <p:spPr>
          <a:xfrm>
            <a:off x="2267744" y="4077072"/>
            <a:ext cx="3600400" cy="2448272"/>
          </a:xfrm>
          <a:prstGeom prst="rect">
            <a:avLst/>
          </a:prstGeom>
        </p:spPr>
      </p:pic>
    </p:spTree>
    <p:extLst>
      <p:ext uri="{BB962C8B-B14F-4D97-AF65-F5344CB8AC3E}">
        <p14:creationId xmlns:p14="http://schemas.microsoft.com/office/powerpoint/2010/main" val="1201720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400600"/>
          </a:xfrm>
        </p:spPr>
        <p:txBody>
          <a:bodyPr>
            <a:normAutofit/>
          </a:bodyPr>
          <a:lstStyle/>
          <a:p>
            <a:pPr marL="109728" indent="0">
              <a:buNone/>
            </a:pPr>
            <a:r>
              <a:rPr lang="fa-IR" sz="2800" dirty="0">
                <a:cs typeface="B Zar"/>
              </a:rPr>
              <a:t>استفاده از دستگاه اولتراسونیک برای شستشوی ابزار بحرانی و نیمه بحرانی که دارای اتصالات، شیار و لومن هستند </a:t>
            </a:r>
            <a:r>
              <a:rPr lang="fa-IR" sz="2800" dirty="0" smtClean="0">
                <a:cs typeface="B Zar"/>
              </a:rPr>
              <a:t>توصیه شده است</a:t>
            </a:r>
            <a:r>
              <a:rPr lang="fa-IR" sz="2800" dirty="0">
                <a:cs typeface="B Zar"/>
              </a:rPr>
              <a:t>. در غیر این صورت باید از برس هایی با سایزهای مختلف </a:t>
            </a:r>
            <a:r>
              <a:rPr lang="fa-IR" sz="2800" dirty="0" smtClean="0">
                <a:cs typeface="B Zar"/>
              </a:rPr>
              <a:t>جهت پاکسازی </a:t>
            </a:r>
            <a:r>
              <a:rPr lang="fa-IR" sz="2800" dirty="0">
                <a:cs typeface="B Zar"/>
              </a:rPr>
              <a:t>بخش های دور از دسترس استفاده کرد. در </a:t>
            </a:r>
            <a:r>
              <a:rPr lang="fa-IR" sz="2800" dirty="0" smtClean="0">
                <a:cs typeface="B Zar"/>
              </a:rPr>
              <a:t>صورت وجود </a:t>
            </a:r>
            <a:r>
              <a:rPr lang="fa-IR" sz="2800" dirty="0">
                <a:cs typeface="B Zar"/>
              </a:rPr>
              <a:t>دستگاه اولتراسونیک باید روزانه محلول آن تعویض شود </a:t>
            </a:r>
            <a:r>
              <a:rPr lang="fa-IR" sz="2800" dirty="0" smtClean="0">
                <a:cs typeface="B Zar"/>
              </a:rPr>
              <a:t>یا </a:t>
            </a:r>
            <a:r>
              <a:rPr lang="fa-IR" sz="2800" dirty="0">
                <a:cs typeface="B Zar"/>
              </a:rPr>
              <a:t>بیشتر در صورت </a:t>
            </a:r>
            <a:r>
              <a:rPr lang="fa-IR" sz="2800" dirty="0" smtClean="0">
                <a:cs typeface="B Zar"/>
              </a:rPr>
              <a:t>نیاز.</a:t>
            </a:r>
            <a:endParaRPr lang="fa-IR" sz="2800" dirty="0">
              <a:cs typeface="B Zar"/>
            </a:endParaRPr>
          </a:p>
          <a:p>
            <a:pPr marL="109728" indent="0" algn="r">
              <a:buNone/>
            </a:pPr>
            <a:endParaRPr lang="en-US" dirty="0"/>
          </a:p>
        </p:txBody>
      </p:sp>
      <p:pic>
        <p:nvPicPr>
          <p:cNvPr id="2" name="Picture 1"/>
          <p:cNvPicPr>
            <a:picLocks noChangeAspect="1"/>
          </p:cNvPicPr>
          <p:nvPr/>
        </p:nvPicPr>
        <p:blipFill>
          <a:blip r:embed="rId2"/>
          <a:stretch>
            <a:fillRect/>
          </a:stretch>
        </p:blipFill>
        <p:spPr>
          <a:xfrm>
            <a:off x="3203848" y="3852630"/>
            <a:ext cx="3888432" cy="3320786"/>
          </a:xfrm>
          <a:prstGeom prst="rect">
            <a:avLst/>
          </a:prstGeom>
        </p:spPr>
      </p:pic>
      <p:pic>
        <p:nvPicPr>
          <p:cNvPr id="4" name="Picture 3"/>
          <p:cNvPicPr>
            <a:picLocks noChangeAspect="1"/>
          </p:cNvPicPr>
          <p:nvPr/>
        </p:nvPicPr>
        <p:blipFill>
          <a:blip r:embed="rId3"/>
          <a:stretch>
            <a:fillRect/>
          </a:stretch>
        </p:blipFill>
        <p:spPr>
          <a:xfrm>
            <a:off x="375840" y="3665173"/>
            <a:ext cx="2466975" cy="1847850"/>
          </a:xfrm>
          <a:prstGeom prst="rect">
            <a:avLst/>
          </a:prstGeom>
        </p:spPr>
      </p:pic>
    </p:spTree>
    <p:extLst>
      <p:ext uri="{BB962C8B-B14F-4D97-AF65-F5344CB8AC3E}">
        <p14:creationId xmlns:p14="http://schemas.microsoft.com/office/powerpoint/2010/main" val="795553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544617"/>
          </a:xfrm>
        </p:spPr>
        <p:txBody>
          <a:bodyPr>
            <a:normAutofit fontScale="92500"/>
          </a:bodyPr>
          <a:lstStyle/>
          <a:p>
            <a:r>
              <a:rPr lang="fa-IR" b="1" dirty="0"/>
              <a:t>ست شور التراسونیک کلینر معروف به حمام های التراسونیک دستگاه هایی هستند که  از طریق ایجاد امواج مافوق صوت در محیط آب در اثر پدیده فیزیکی </a:t>
            </a:r>
            <a:r>
              <a:rPr lang="en-US" b="1" dirty="0" err="1"/>
              <a:t>Cavitations</a:t>
            </a:r>
            <a:r>
              <a:rPr lang="en-US" b="1" dirty="0"/>
              <a:t> </a:t>
            </a:r>
            <a:r>
              <a:rPr lang="fa-IR" b="1" dirty="0"/>
              <a:t>برای شستشو و جرم زدایی از ابزار آلات و قطعاتی که درون وان غوطه ور می گردند، مورد استفاده قرار می گیرد.</a:t>
            </a:r>
            <a:br>
              <a:rPr lang="fa-IR" b="1" dirty="0"/>
            </a:br>
            <a:r>
              <a:rPr lang="fa-IR" b="1" dirty="0"/>
              <a:t>پدیده فیزیکی کویتیشن به شکل گیری سریع و فروپاشی میلیون ها حباب کوچک درون یک مایع گفته می شود، این حباب ها توسط فشار بالا و پایین امواج التراسوند ایجاد می گردد. به طوریکه در فاز فشار پایین موج، حباب ها شروع به بزرگ شدن در اندازه میکروسکوپی می کنند و در فاز فشار بالا این حباب ها شروع به ترکیدن می کنند. از ترکیدن و فروپاشی میلیون ها حباب انرژی بالایی آزاد می شود.</a:t>
            </a:r>
            <a:br>
              <a:rPr lang="fa-IR" b="1" dirty="0"/>
            </a:br>
            <a:r>
              <a:rPr lang="fa-IR" b="1" dirty="0"/>
              <a:t>انرژی حاصل از این انفجارها در محیط مایع می تواند هر نوع آلودگی از تمامی قسمت های قطعات و ابزار آلات  پزشکی را پاک نماید</a:t>
            </a:r>
          </a:p>
          <a:p>
            <a:endParaRPr lang="fa-IR" dirty="0"/>
          </a:p>
        </p:txBody>
      </p:sp>
      <p:pic>
        <p:nvPicPr>
          <p:cNvPr id="3" name="Picture 2"/>
          <p:cNvPicPr>
            <a:picLocks noChangeAspect="1"/>
          </p:cNvPicPr>
          <p:nvPr/>
        </p:nvPicPr>
        <p:blipFill>
          <a:blip r:embed="rId2"/>
          <a:stretch>
            <a:fillRect/>
          </a:stretch>
        </p:blipFill>
        <p:spPr>
          <a:xfrm>
            <a:off x="323528" y="4785519"/>
            <a:ext cx="2409825" cy="1895475"/>
          </a:xfrm>
          <a:prstGeom prst="rect">
            <a:avLst/>
          </a:prstGeom>
        </p:spPr>
      </p:pic>
    </p:spTree>
    <p:extLst>
      <p:ext uri="{BB962C8B-B14F-4D97-AF65-F5344CB8AC3E}">
        <p14:creationId xmlns:p14="http://schemas.microsoft.com/office/powerpoint/2010/main" val="476004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006552"/>
            <a:ext cx="8460432" cy="585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552" y="404664"/>
            <a:ext cx="8229600" cy="1143000"/>
          </a:xfrm>
        </p:spPr>
        <p:txBody>
          <a:bodyPr>
            <a:normAutofit fontScale="90000"/>
          </a:bodyPr>
          <a:lstStyle/>
          <a:p>
            <a:pPr algn="r"/>
            <a:r>
              <a:rPr lang="fa-IR" dirty="0" smtClean="0"/>
              <a:t>استریلیزاسیون</a:t>
            </a:r>
            <a:br>
              <a:rPr lang="fa-IR" dirty="0" smtClean="0"/>
            </a:br>
            <a:endParaRPr lang="en-US" dirty="0"/>
          </a:p>
        </p:txBody>
      </p:sp>
    </p:spTree>
    <p:extLst>
      <p:ext uri="{BB962C8B-B14F-4D97-AF65-F5344CB8AC3E}">
        <p14:creationId xmlns:p14="http://schemas.microsoft.com/office/powerpoint/2010/main" val="364298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lstStyle/>
          <a:p>
            <a:r>
              <a:rPr lang="fa-IR" sz="2400" b="1" dirty="0">
                <a:cs typeface="B Zar"/>
              </a:rPr>
              <a:t>هرگز برای مالش و شستشوی وسایل از پودرهای پاک کننده خانگی، سمباده، سیم ظرفشویی اسفنج های فلزی و برس های سیمی استفاده نکنید زیرا باعث آسیب رسیدن، خط افتادن و افزایش احتمال خوردگی ابزار می شود</a:t>
            </a:r>
            <a:r>
              <a:rPr lang="fa-IR" sz="2400" b="1" dirty="0" smtClean="0">
                <a:cs typeface="B Zar"/>
              </a:rPr>
              <a:t>.</a:t>
            </a:r>
          </a:p>
          <a:p>
            <a:r>
              <a:rPr lang="ar-SA" dirty="0"/>
              <a:t> براي شستن وسايل و جابجايي آنها بايد دستكش ظرفشويي بدست كرد. استفاده از دستكش هاي معاينه يا جراحي در اين مرحله ممنوع است. </a:t>
            </a:r>
            <a:endParaRPr lang="en-US" b="1" dirty="0"/>
          </a:p>
          <a:p>
            <a:endParaRPr lang="fa-IR" dirty="0"/>
          </a:p>
        </p:txBody>
      </p:sp>
      <p:pic>
        <p:nvPicPr>
          <p:cNvPr id="3" name="Picture 2"/>
          <p:cNvPicPr>
            <a:picLocks noChangeAspect="1"/>
          </p:cNvPicPr>
          <p:nvPr/>
        </p:nvPicPr>
        <p:blipFill>
          <a:blip r:embed="rId2"/>
          <a:stretch>
            <a:fillRect/>
          </a:stretch>
        </p:blipFill>
        <p:spPr>
          <a:xfrm>
            <a:off x="1979712" y="4005064"/>
            <a:ext cx="2376264" cy="2143125"/>
          </a:xfrm>
          <a:prstGeom prst="rect">
            <a:avLst/>
          </a:prstGeom>
        </p:spPr>
      </p:pic>
    </p:spTree>
    <p:extLst>
      <p:ext uri="{BB962C8B-B14F-4D97-AF65-F5344CB8AC3E}">
        <p14:creationId xmlns:p14="http://schemas.microsoft.com/office/powerpoint/2010/main" val="323554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674635"/>
          </a:xfrm>
        </p:spPr>
        <p:txBody>
          <a:bodyPr>
            <a:normAutofit/>
          </a:bodyPr>
          <a:lstStyle/>
          <a:p>
            <a:pPr marL="109728" indent="0" algn="r">
              <a:buNone/>
            </a:pPr>
            <a:r>
              <a:rPr lang="fa-IR" sz="2800" dirty="0">
                <a:cs typeface="B Zar"/>
              </a:rPr>
              <a:t>وسایل را در کف ظرف فلزی یا پلاستیک سوراخ دار قرارداده و در ظرف حاوی مواد شوینده آنزیم دار فرو ببرید، طوری که </a:t>
            </a:r>
            <a:r>
              <a:rPr lang="fa-IR" sz="2800" dirty="0" smtClean="0">
                <a:cs typeface="B Zar"/>
              </a:rPr>
              <a:t>وسایل سنگین </a:t>
            </a:r>
            <a:r>
              <a:rPr lang="fa-IR" sz="2800" dirty="0">
                <a:cs typeface="B Zar"/>
              </a:rPr>
              <a:t>تر کف ظرف قرار گیرند</a:t>
            </a:r>
            <a:r>
              <a:rPr lang="fa-IR" sz="2800" dirty="0" smtClean="0">
                <a:cs typeface="B Zar"/>
              </a:rPr>
              <a:t>.</a:t>
            </a:r>
          </a:p>
          <a:p>
            <a:pPr marL="109728" indent="0" algn="r">
              <a:buNone/>
            </a:pPr>
            <a:endParaRPr lang="fa-IR" sz="2800" dirty="0" smtClean="0">
              <a:cs typeface="B Zar"/>
            </a:endParaRPr>
          </a:p>
          <a:p>
            <a:pPr marL="109728" indent="0" algn="r">
              <a:buNone/>
            </a:pPr>
            <a:r>
              <a:rPr lang="fa-IR" sz="2800" dirty="0" smtClean="0">
                <a:cs typeface="B Zar"/>
              </a:rPr>
              <a:t> </a:t>
            </a:r>
            <a:r>
              <a:rPr lang="fa-IR" sz="2800" dirty="0">
                <a:cs typeface="B Zar"/>
              </a:rPr>
              <a:t>وجود دو سینک برای شستشو و ضدعفونی ابزار توصیه می شود. سینک ناحیه شستشو باید عمق کافی داشته باشد و هرگز </a:t>
            </a:r>
            <a:r>
              <a:rPr lang="fa-IR" sz="2800" dirty="0" smtClean="0">
                <a:cs typeface="B Zar"/>
              </a:rPr>
              <a:t>سرریزنشود</a:t>
            </a:r>
            <a:r>
              <a:rPr lang="fa-IR" sz="2800" dirty="0">
                <a:cs typeface="B Zar"/>
              </a:rPr>
              <a:t>. ارتفاع سینک مناسب با قد متوسط کاربران باشد تا آن ها مجبور به خم کردن و یا کشیدن اندامها نشوند. سینک باید مجهز به </a:t>
            </a:r>
            <a:r>
              <a:rPr lang="fa-IR" sz="2800" dirty="0" smtClean="0">
                <a:cs typeface="B Zar"/>
              </a:rPr>
              <a:t>آب پرفشار </a:t>
            </a:r>
            <a:r>
              <a:rPr lang="fa-IR" sz="2800" dirty="0">
                <a:cs typeface="B Zar"/>
              </a:rPr>
              <a:t>برای شستشوی ابزار لومن دار باشد.</a:t>
            </a:r>
            <a:endParaRPr lang="en-US" dirty="0"/>
          </a:p>
        </p:txBody>
      </p:sp>
      <p:pic>
        <p:nvPicPr>
          <p:cNvPr id="2" name="Picture 1"/>
          <p:cNvPicPr>
            <a:picLocks noChangeAspect="1"/>
          </p:cNvPicPr>
          <p:nvPr/>
        </p:nvPicPr>
        <p:blipFill>
          <a:blip r:embed="rId2"/>
          <a:stretch>
            <a:fillRect/>
          </a:stretch>
        </p:blipFill>
        <p:spPr>
          <a:xfrm>
            <a:off x="2428875" y="4221088"/>
            <a:ext cx="3439269" cy="2143125"/>
          </a:xfrm>
          <a:prstGeom prst="rect">
            <a:avLst/>
          </a:prstGeom>
        </p:spPr>
      </p:pic>
    </p:spTree>
    <p:extLst>
      <p:ext uri="{BB962C8B-B14F-4D97-AF65-F5344CB8AC3E}">
        <p14:creationId xmlns:p14="http://schemas.microsoft.com/office/powerpoint/2010/main" val="12303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3">
                                            <p:txEl>
                                              <p:pRg st="2" end="2"/>
                                            </p:txEl>
                                          </p:spTgt>
                                        </p:tgtEl>
                                        <p:attrNameLst>
                                          <p:attrName>style.color</p:attrName>
                                        </p:attrNameLst>
                                      </p:cBhvr>
                                      <p:by>
                                        <p:hsl h="0" s="-12549" l="-25098"/>
                                      </p:by>
                                    </p:animClr>
                                    <p:animClr clrSpc="hsl" dir="cw">
                                      <p:cBhvr>
                                        <p:cTn id="14" dur="500" fill="hold"/>
                                        <p:tgtEl>
                                          <p:spTgt spid="3">
                                            <p:txEl>
                                              <p:pRg st="2" end="2"/>
                                            </p:txEl>
                                          </p:spTgt>
                                        </p:tgtEl>
                                        <p:attrNameLst>
                                          <p:attrName>fillcolor</p:attrName>
                                        </p:attrNameLst>
                                      </p:cBhvr>
                                      <p:by>
                                        <p:hsl h="0" s="-12549" l="-25098"/>
                                      </p:by>
                                    </p:animClr>
                                    <p:animClr clrSpc="hsl" dir="cw">
                                      <p:cBhvr>
                                        <p:cTn id="15" dur="500" fill="hold"/>
                                        <p:tgtEl>
                                          <p:spTgt spid="3">
                                            <p:txEl>
                                              <p:pRg st="2" end="2"/>
                                            </p:txEl>
                                          </p:spTgt>
                                        </p:tgtEl>
                                        <p:attrNameLst>
                                          <p:attrName>stroke.color</p:attrName>
                                        </p:attrNameLst>
                                      </p:cBhvr>
                                      <p:by>
                                        <p:hsl h="0" s="-12549" l="-25098"/>
                                      </p:by>
                                    </p:animClr>
                                    <p:set>
                                      <p:cBhvr>
                                        <p:cTn id="16"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098571"/>
          </a:xfrm>
        </p:spPr>
        <p:txBody>
          <a:bodyPr>
            <a:normAutofit/>
          </a:bodyPr>
          <a:lstStyle/>
          <a:p>
            <a:pPr marL="109728" indent="0" algn="r" rtl="1">
              <a:buNone/>
            </a:pPr>
            <a:r>
              <a:rPr lang="fa-IR" sz="2800" dirty="0">
                <a:cs typeface="B Zar"/>
              </a:rPr>
              <a:t>برای شستشوی قیچی آنرا باز نمایید. داخل قیچی و قسمت های دندانه دار را به دقت برس بکشید.</a:t>
            </a:r>
          </a:p>
          <a:p>
            <a:pPr marL="109728" indent="0" algn="r" rtl="1">
              <a:buNone/>
            </a:pPr>
            <a:r>
              <a:rPr lang="fa-IR" sz="2800" dirty="0" smtClean="0">
                <a:cs typeface="B Zar"/>
              </a:rPr>
              <a:t>- </a:t>
            </a:r>
            <a:r>
              <a:rPr lang="fa-IR" sz="2800" dirty="0">
                <a:cs typeface="B Zar"/>
              </a:rPr>
              <a:t>شستشو با مایع </a:t>
            </a:r>
            <a:r>
              <a:rPr lang="fa-IR" sz="2800" dirty="0" smtClean="0">
                <a:cs typeface="B Zar"/>
              </a:rPr>
              <a:t>مانند </a:t>
            </a:r>
            <a:r>
              <a:rPr lang="fa-IR" sz="2800" dirty="0">
                <a:cs typeface="B Zar"/>
              </a:rPr>
              <a:t>عبور دادن مایعات تحت </a:t>
            </a:r>
            <a:r>
              <a:rPr lang="fa-IR" sz="2800" dirty="0" smtClean="0">
                <a:cs typeface="B Zar"/>
              </a:rPr>
              <a:t>فشار </a:t>
            </a:r>
            <a:r>
              <a:rPr lang="fa-IR" sz="2800" dirty="0">
                <a:cs typeface="B Zar"/>
              </a:rPr>
              <a:t>برای زدودن آلودگی در کانال های داخلی دستگاه ها ضروری است.</a:t>
            </a:r>
          </a:p>
          <a:p>
            <a:pPr marL="109728" indent="0" algn="r" rtl="1">
              <a:buNone/>
            </a:pPr>
            <a:r>
              <a:rPr lang="fa-IR" sz="2800" dirty="0">
                <a:cs typeface="B Zar"/>
              </a:rPr>
              <a:t>- در ابزارهای دارای لومن، مفصل و شیار احتمال تجمع آلودگی یا مواد آلی وجود دارد. در صورت عدم وجود دستگاه اولتراسونیک،</a:t>
            </a:r>
          </a:p>
          <a:p>
            <a:pPr marL="109728" indent="0" algn="r" rtl="1">
              <a:buNone/>
            </a:pPr>
            <a:r>
              <a:rPr lang="fa-IR" sz="2800" dirty="0">
                <a:cs typeface="B Zar"/>
              </a:rPr>
              <a:t>داخل ابزارهای لوله ای شکل و تو خالی </a:t>
            </a:r>
            <a:r>
              <a:rPr lang="fa-IR" sz="2800" dirty="0" smtClean="0">
                <a:cs typeface="B Zar"/>
              </a:rPr>
              <a:t>لومن دار </a:t>
            </a:r>
            <a:r>
              <a:rPr lang="fa-IR" sz="2800" dirty="0">
                <a:cs typeface="B Zar"/>
              </a:rPr>
              <a:t>را با یک سرنگ ۱5 سی سی از مواد شوینده پر کنید.</a:t>
            </a:r>
          </a:p>
          <a:p>
            <a:pPr marL="109728" indent="0" algn="r" rtl="1">
              <a:buNone/>
            </a:pPr>
            <a:r>
              <a:rPr lang="fa-IR" sz="2800" dirty="0">
                <a:cs typeface="B Zar"/>
              </a:rPr>
              <a:t>- وسایل را با آب فراوان آبکشی کنید تا اثری از مواد شوینده روی ابزار نماند.</a:t>
            </a:r>
            <a:endParaRPr lang="en-US" dirty="0"/>
          </a:p>
        </p:txBody>
      </p:sp>
    </p:spTree>
    <p:extLst>
      <p:ext uri="{BB962C8B-B14F-4D97-AF65-F5344CB8AC3E}">
        <p14:creationId xmlns:p14="http://schemas.microsoft.com/office/powerpoint/2010/main" val="2517353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458611"/>
          </a:xfrm>
        </p:spPr>
        <p:txBody>
          <a:bodyPr/>
          <a:lstStyle/>
          <a:p>
            <a:pPr marL="109728" indent="0" algn="r" rtl="1">
              <a:buNone/>
            </a:pPr>
            <a:r>
              <a:rPr lang="fa-IR" sz="2800" b="1" dirty="0">
                <a:cs typeface="B Zar"/>
              </a:rPr>
              <a:t>توصیه می شود از آب مقطر یا آب بدون مواد معدنی برای پاکسازی وسایل و ابزار </a:t>
            </a:r>
            <a:r>
              <a:rPr lang="fa-IR" sz="2800" b="1" dirty="0" smtClean="0">
                <a:cs typeface="B Zar"/>
              </a:rPr>
              <a:t>در </a:t>
            </a:r>
            <a:r>
              <a:rPr lang="fa-IR" sz="2800" b="1" dirty="0">
                <a:cs typeface="B Zar"/>
              </a:rPr>
              <a:t>مرحله آبکشی </a:t>
            </a:r>
            <a:r>
              <a:rPr lang="fa-IR" sz="2800" b="1" dirty="0" smtClean="0">
                <a:cs typeface="B Zar"/>
              </a:rPr>
              <a:t>نهایی </a:t>
            </a:r>
            <a:r>
              <a:rPr lang="fa-IR" sz="2800" b="1" dirty="0">
                <a:cs typeface="B Zar"/>
              </a:rPr>
              <a:t>استفاده شود تا </a:t>
            </a:r>
            <a:r>
              <a:rPr lang="fa-IR" sz="2800" b="1" dirty="0" smtClean="0">
                <a:cs typeface="B Zar"/>
              </a:rPr>
              <a:t>رسوب کلسیم </a:t>
            </a:r>
            <a:r>
              <a:rPr lang="fa-IR" sz="2800" b="1" dirty="0">
                <a:cs typeface="B Zar"/>
              </a:rPr>
              <a:t>روی آن ها تشکیل نشود.</a:t>
            </a:r>
          </a:p>
          <a:p>
            <a:pPr marL="109728" indent="0" algn="r" rtl="1">
              <a:buNone/>
            </a:pPr>
            <a:r>
              <a:rPr lang="fa-IR" sz="2800" b="1" dirty="0">
                <a:cs typeface="B Zar"/>
              </a:rPr>
              <a:t>- بعد از آبکشی نهایی ابزار را با پارچه تمیز بدون پرز خشک کنید.</a:t>
            </a:r>
          </a:p>
          <a:p>
            <a:pPr marL="109728" indent="0" algn="r" rtl="1">
              <a:buNone/>
            </a:pPr>
            <a:r>
              <a:rPr lang="fa-IR" sz="2800" b="1" dirty="0">
                <a:cs typeface="B Zar"/>
              </a:rPr>
              <a:t>- پس از آبکشی کامل وسایل با آب، توصیه می شود کلیه وسایل به خصوص آن هایی که لوله ای شکل، توخالی و شیاردار هستند را </a:t>
            </a:r>
            <a:r>
              <a:rPr lang="fa-IR" sz="2800" b="1" dirty="0" smtClean="0">
                <a:cs typeface="B Zar"/>
              </a:rPr>
              <a:t>به وسیله </a:t>
            </a:r>
            <a:r>
              <a:rPr lang="fa-IR" sz="2800" b="1" dirty="0">
                <a:cs typeface="B Zar"/>
              </a:rPr>
              <a:t>الکل آبکشی کنید. هدف از انجام این کار افزایش سرعت خشک شدن وسایل است.</a:t>
            </a:r>
            <a:endParaRPr lang="fa-IR" b="1" dirty="0" smtClean="0"/>
          </a:p>
        </p:txBody>
      </p:sp>
    </p:spTree>
    <p:extLst>
      <p:ext uri="{BB962C8B-B14F-4D97-AF65-F5344CB8AC3E}">
        <p14:creationId xmlns:p14="http://schemas.microsoft.com/office/powerpoint/2010/main" val="2521028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458611"/>
          </a:xfrm>
        </p:spPr>
        <p:txBody>
          <a:bodyPr/>
          <a:lstStyle/>
          <a:p>
            <a:pPr marL="109728" indent="0" algn="r" rtl="1">
              <a:buNone/>
            </a:pPr>
            <a:r>
              <a:rPr lang="fa-IR" sz="2800" b="1" dirty="0">
                <a:solidFill>
                  <a:srgbClr val="FF0000"/>
                </a:solidFill>
                <a:cs typeface="B Zar"/>
              </a:rPr>
              <a:t>روغن کاری </a:t>
            </a:r>
            <a:r>
              <a:rPr lang="fa-IR" sz="2800" b="1" dirty="0" smtClean="0">
                <a:solidFill>
                  <a:srgbClr val="FF0000"/>
                </a:solidFill>
                <a:cs typeface="B Zar"/>
              </a:rPr>
              <a:t>روان کردن: </a:t>
            </a:r>
          </a:p>
          <a:p>
            <a:pPr marL="109728" indent="0" algn="r" rtl="1">
              <a:buNone/>
            </a:pPr>
            <a:r>
              <a:rPr lang="fa-IR" sz="2800" dirty="0" smtClean="0">
                <a:cs typeface="B Zar"/>
              </a:rPr>
              <a:t>پس </a:t>
            </a:r>
            <a:r>
              <a:rPr lang="fa-IR" sz="2800" dirty="0">
                <a:cs typeface="B Zar"/>
              </a:rPr>
              <a:t>از پاکسازی اتصالات وسایل خشک شده و کار کردن با آن ها سخت می شود. </a:t>
            </a:r>
            <a:r>
              <a:rPr lang="fa-IR" sz="2800" b="1" dirty="0">
                <a:solidFill>
                  <a:srgbClr val="00B050"/>
                </a:solidFill>
                <a:cs typeface="B Zar"/>
              </a:rPr>
              <a:t>با روغن </a:t>
            </a:r>
            <a:r>
              <a:rPr lang="fa-IR" sz="2800" b="1" dirty="0" smtClean="0">
                <a:solidFill>
                  <a:srgbClr val="00B050"/>
                </a:solidFill>
                <a:cs typeface="B Zar"/>
              </a:rPr>
              <a:t>کاری مفاصل </a:t>
            </a:r>
            <a:r>
              <a:rPr lang="fa-IR" sz="2800" b="1" dirty="0">
                <a:solidFill>
                  <a:srgbClr val="00B050"/>
                </a:solidFill>
                <a:cs typeface="B Zar"/>
              </a:rPr>
              <a:t>ابزارها بعد از پاکسازی و قبل از استریلیزاسیون </a:t>
            </a:r>
            <a:r>
              <a:rPr lang="fa-IR" sz="2800" dirty="0">
                <a:cs typeface="B Zar"/>
              </a:rPr>
              <a:t>می توان این مشکل را حل کرد. </a:t>
            </a:r>
            <a:r>
              <a:rPr lang="fa-IR" sz="2800" dirty="0">
                <a:solidFill>
                  <a:srgbClr val="00B050"/>
                </a:solidFill>
                <a:cs typeface="B Zar"/>
              </a:rPr>
              <a:t>محلول مورد استفاده برای روان کردن ابزار</a:t>
            </a:r>
            <a:r>
              <a:rPr lang="fa-IR" sz="2800" dirty="0">
                <a:cs typeface="B Zar"/>
              </a:rPr>
              <a:t> </a:t>
            </a:r>
            <a:r>
              <a:rPr lang="fa-IR" sz="2800" dirty="0" smtClean="0">
                <a:solidFill>
                  <a:srgbClr val="00B050"/>
                </a:solidFill>
                <a:cs typeface="B Zar"/>
              </a:rPr>
              <a:t>بایدمحلول </a:t>
            </a:r>
            <a:r>
              <a:rPr lang="fa-IR" sz="2800" dirty="0">
                <a:solidFill>
                  <a:srgbClr val="00B050"/>
                </a:solidFill>
                <a:cs typeface="B Zar"/>
              </a:rPr>
              <a:t>در آب بوده و خاص استریلیزاسیون </a:t>
            </a:r>
            <a:r>
              <a:rPr lang="fa-IR" sz="2800" dirty="0">
                <a:cs typeface="B Zar"/>
              </a:rPr>
              <a:t>باشد. استفاده از روغن های سیلیکونی و معدنی به دلیل این که مانع نفوذ کامل ماده </a:t>
            </a:r>
            <a:r>
              <a:rPr lang="fa-IR" sz="2800" dirty="0" smtClean="0">
                <a:cs typeface="B Zar"/>
              </a:rPr>
              <a:t>استریل کننده </a:t>
            </a:r>
            <a:r>
              <a:rPr lang="fa-IR" sz="2800" dirty="0">
                <a:cs typeface="B Zar"/>
              </a:rPr>
              <a:t>می شوند به هیچ وجه مجاز نیست. روان کننده هایی با ماده موثره ضد اکسیداسیون موجود است که برای جلوگیری از </a:t>
            </a:r>
            <a:r>
              <a:rPr lang="fa-IR" sz="2800" dirty="0" smtClean="0">
                <a:cs typeface="B Zar"/>
              </a:rPr>
              <a:t>الکترولیزلبه </a:t>
            </a:r>
            <a:r>
              <a:rPr lang="fa-IR" sz="2800" dirty="0">
                <a:cs typeface="B Zar"/>
              </a:rPr>
              <a:t>ابزارها مفید است. </a:t>
            </a:r>
            <a:r>
              <a:rPr lang="fa-IR" sz="2800" dirty="0">
                <a:solidFill>
                  <a:srgbClr val="00B050"/>
                </a:solidFill>
                <a:cs typeface="B Zar"/>
              </a:rPr>
              <a:t>استفاده از مواد روان کننده اولین مرحله از نگهداری ابزار است.</a:t>
            </a:r>
            <a:endParaRPr lang="en-US" dirty="0">
              <a:solidFill>
                <a:srgbClr val="00B050"/>
              </a:solidFill>
            </a:endParaRPr>
          </a:p>
        </p:txBody>
      </p:sp>
    </p:spTree>
    <p:extLst>
      <p:ext uri="{BB962C8B-B14F-4D97-AF65-F5344CB8AC3E}">
        <p14:creationId xmlns:p14="http://schemas.microsoft.com/office/powerpoint/2010/main" val="402087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602627"/>
          </a:xfrm>
        </p:spPr>
        <p:txBody>
          <a:bodyPr/>
          <a:lstStyle/>
          <a:p>
            <a:pPr marL="109728" indent="0" algn="r" rtl="1">
              <a:buNone/>
            </a:pPr>
            <a:r>
              <a:rPr lang="fa-IR" sz="2800" dirty="0">
                <a:solidFill>
                  <a:srgbClr val="FF0000"/>
                </a:solidFill>
                <a:cs typeface="B Zar"/>
              </a:rPr>
              <a:t>معتبرسازی فرایند پاکسازی: </a:t>
            </a:r>
            <a:endParaRPr lang="fa-IR" sz="2800" dirty="0" smtClean="0">
              <a:solidFill>
                <a:srgbClr val="FF0000"/>
              </a:solidFill>
              <a:cs typeface="B Zar"/>
            </a:endParaRPr>
          </a:p>
          <a:p>
            <a:pPr marL="109728" indent="0" algn="r" rtl="1">
              <a:buNone/>
            </a:pPr>
            <a:r>
              <a:rPr lang="fa-IR" sz="2800" dirty="0" smtClean="0">
                <a:cs typeface="B Zar"/>
              </a:rPr>
              <a:t>در </a:t>
            </a:r>
            <a:r>
              <a:rPr lang="fa-IR" sz="2800" dirty="0">
                <a:cs typeface="B Zar"/>
              </a:rPr>
              <a:t>معتبرسازی فرایند پاکسازی ارزیابی پروتکل پاکسازی </a:t>
            </a:r>
            <a:r>
              <a:rPr lang="fa-IR" sz="2800" dirty="0" smtClean="0">
                <a:cs typeface="B Zar"/>
              </a:rPr>
              <a:t>مشاهده </a:t>
            </a:r>
            <a:r>
              <a:rPr lang="fa-IR" sz="2800" dirty="0">
                <a:cs typeface="B Zar"/>
              </a:rPr>
              <a:t>و استفاده از چک </a:t>
            </a:r>
            <a:r>
              <a:rPr lang="fa-IR" sz="2800" dirty="0" smtClean="0">
                <a:cs typeface="B Zar"/>
              </a:rPr>
              <a:t>لیست بسیار مهم است.</a:t>
            </a:r>
          </a:p>
          <a:p>
            <a:pPr marL="109728" indent="0" algn="r" rtl="1">
              <a:buNone/>
            </a:pPr>
            <a:r>
              <a:rPr lang="fa-IR" sz="2800" dirty="0" smtClean="0">
                <a:cs typeface="B Zar"/>
              </a:rPr>
              <a:t> </a:t>
            </a:r>
            <a:r>
              <a:rPr lang="fa-IR" sz="2800" dirty="0">
                <a:cs typeface="B Zar"/>
              </a:rPr>
              <a:t>قسمت مهمی از این ارزیابی </a:t>
            </a:r>
            <a:r>
              <a:rPr lang="fa-IR" sz="2800" dirty="0">
                <a:solidFill>
                  <a:srgbClr val="FF0000"/>
                </a:solidFill>
                <a:cs typeface="B Zar"/>
              </a:rPr>
              <a:t>بازدید چشمی </a:t>
            </a:r>
            <a:r>
              <a:rPr lang="fa-IR" sz="2800" dirty="0">
                <a:cs typeface="B Zar"/>
              </a:rPr>
              <a:t>ابزار با استفاده از ذره بین شیشه ای همراه با نور قوی است</a:t>
            </a:r>
            <a:r>
              <a:rPr lang="fa-IR" sz="2800" dirty="0" smtClean="0">
                <a:cs typeface="B Zar"/>
              </a:rPr>
              <a:t>.</a:t>
            </a:r>
          </a:p>
          <a:p>
            <a:pPr marL="109728" indent="0" algn="r" rtl="1">
              <a:buNone/>
            </a:pPr>
            <a:r>
              <a:rPr lang="fa-IR" sz="2800" dirty="0" smtClean="0">
                <a:cs typeface="B Zar"/>
              </a:rPr>
              <a:t> </a:t>
            </a:r>
            <a:r>
              <a:rPr lang="fa-IR" sz="2800" dirty="0">
                <a:cs typeface="B Zar"/>
              </a:rPr>
              <a:t>تجهیز ناحیه کثیف به </a:t>
            </a:r>
            <a:r>
              <a:rPr lang="fa-IR" sz="2800" dirty="0" smtClean="0">
                <a:solidFill>
                  <a:srgbClr val="FF0000"/>
                </a:solidFill>
                <a:cs typeface="B Zar"/>
              </a:rPr>
              <a:t>آب پرفشار </a:t>
            </a:r>
            <a:r>
              <a:rPr lang="fa-IR" sz="2800" dirty="0">
                <a:cs typeface="B Zar"/>
              </a:rPr>
              <a:t>قسمت مهم دیگری از معتبرسازی فرایند پاکسازی است. بدون این تجهیزات دستیابی به پاکسازی مطمئن و بهینه میسر </a:t>
            </a:r>
            <a:r>
              <a:rPr lang="fa-IR" sz="2800" dirty="0" smtClean="0">
                <a:cs typeface="B Zar"/>
              </a:rPr>
              <a:t>نخواهدبود.</a:t>
            </a:r>
          </a:p>
          <a:p>
            <a:pPr marL="109728" indent="0" algn="r" rtl="1">
              <a:buNone/>
            </a:pPr>
            <a:r>
              <a:rPr lang="fa-IR" sz="2800" dirty="0" smtClean="0">
                <a:cs typeface="B Zar"/>
              </a:rPr>
              <a:t> </a:t>
            </a:r>
            <a:r>
              <a:rPr lang="fa-IR" sz="2800" dirty="0">
                <a:cs typeface="B Zar"/>
              </a:rPr>
              <a:t>علاوه بر این روش ها، روش های کنترل شیمیایی نیز وجود دارد که شامل دو نوع تست است:</a:t>
            </a:r>
            <a:endParaRPr lang="en-US" dirty="0"/>
          </a:p>
        </p:txBody>
      </p:sp>
    </p:spTree>
    <p:extLst>
      <p:ext uri="{BB962C8B-B14F-4D97-AF65-F5344CB8AC3E}">
        <p14:creationId xmlns:p14="http://schemas.microsoft.com/office/powerpoint/2010/main" val="15138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458611"/>
          </a:xfrm>
        </p:spPr>
        <p:txBody>
          <a:bodyPr/>
          <a:lstStyle/>
          <a:p>
            <a:pPr marL="109728" indent="0" algn="r">
              <a:buNone/>
            </a:pPr>
            <a:r>
              <a:rPr lang="fa-IR" sz="2800" b="1" dirty="0">
                <a:solidFill>
                  <a:srgbClr val="FF0000"/>
                </a:solidFill>
                <a:cs typeface="B Zar"/>
              </a:rPr>
              <a:t>تست آلودگی قابل مشاهده </a:t>
            </a:r>
            <a:r>
              <a:rPr lang="fa-IR" sz="2800" b="1" dirty="0" smtClean="0">
                <a:solidFill>
                  <a:srgbClr val="FF0000"/>
                </a:solidFill>
                <a:cs typeface="B Zar"/>
              </a:rPr>
              <a:t>هموچک </a:t>
            </a:r>
            <a:r>
              <a:rPr lang="fa-IR" sz="2800" b="1" dirty="0">
                <a:solidFill>
                  <a:srgbClr val="FF0000"/>
                </a:solidFill>
                <a:cs typeface="B Zar"/>
              </a:rPr>
              <a:t>و پروتیین </a:t>
            </a:r>
            <a:r>
              <a:rPr lang="fa-IR" sz="2800" b="1" dirty="0" smtClean="0">
                <a:solidFill>
                  <a:srgbClr val="FF0000"/>
                </a:solidFill>
                <a:cs typeface="B Zar"/>
              </a:rPr>
              <a:t>چک:</a:t>
            </a:r>
            <a:r>
              <a:rPr lang="fa-IR" sz="2800" dirty="0" smtClean="0">
                <a:cs typeface="B Zar"/>
              </a:rPr>
              <a:t> </a:t>
            </a:r>
          </a:p>
          <a:p>
            <a:pPr marL="109728" indent="0" algn="r">
              <a:buNone/>
            </a:pPr>
            <a:r>
              <a:rPr lang="fa-IR" sz="2800" dirty="0" smtClean="0">
                <a:cs typeface="B Zar"/>
              </a:rPr>
              <a:t>در </a:t>
            </a:r>
            <a:r>
              <a:rPr lang="fa-IR" sz="2800" dirty="0">
                <a:cs typeface="B Zar"/>
              </a:rPr>
              <a:t>این تست از یک </a:t>
            </a:r>
            <a:r>
              <a:rPr lang="fa-IR" sz="2800" dirty="0">
                <a:solidFill>
                  <a:srgbClr val="FF0000"/>
                </a:solidFill>
                <a:cs typeface="B Zar"/>
              </a:rPr>
              <a:t>معرف پودری </a:t>
            </a:r>
            <a:r>
              <a:rPr lang="fa-IR" sz="2800" dirty="0">
                <a:cs typeface="B Zar"/>
              </a:rPr>
              <a:t>استفاده می شود که وقتی با آب مخلوط</a:t>
            </a:r>
          </a:p>
          <a:p>
            <a:pPr marL="109728" indent="0" algn="r">
              <a:buNone/>
            </a:pPr>
            <a:r>
              <a:rPr lang="fa-IR" sz="2800" dirty="0">
                <a:cs typeface="B Zar"/>
              </a:rPr>
              <a:t>شود، وجود خون را مشخص می کند. این معرف باقیمانده احتمالی مواد آلی را نشان می دهد. </a:t>
            </a:r>
            <a:endParaRPr lang="fa-IR" sz="2800" dirty="0" smtClean="0">
              <a:cs typeface="B Zar"/>
            </a:endParaRPr>
          </a:p>
          <a:p>
            <a:pPr marL="109728" indent="0" algn="r">
              <a:buNone/>
            </a:pPr>
            <a:r>
              <a:rPr lang="fa-IR" sz="2800" dirty="0" smtClean="0">
                <a:cs typeface="B Zar"/>
              </a:rPr>
              <a:t>برای </a:t>
            </a:r>
            <a:r>
              <a:rPr lang="fa-IR" sz="2800" dirty="0">
                <a:cs typeface="B Zar"/>
              </a:rPr>
              <a:t>تست خون و پروتئین روی </a:t>
            </a:r>
            <a:r>
              <a:rPr lang="fa-IR" sz="2800" dirty="0" smtClean="0">
                <a:cs typeface="B Zar"/>
              </a:rPr>
              <a:t>ابزارشستشو </a:t>
            </a:r>
            <a:r>
              <a:rPr lang="fa-IR" sz="2800" dirty="0">
                <a:cs typeface="B Zar"/>
              </a:rPr>
              <a:t>شده می توان از </a:t>
            </a:r>
            <a:r>
              <a:rPr lang="fa-IR" sz="2800" dirty="0">
                <a:solidFill>
                  <a:srgbClr val="FF0000"/>
                </a:solidFill>
                <a:cs typeface="B Zar"/>
              </a:rPr>
              <a:t>اندیکاتور</a:t>
            </a:r>
            <a:r>
              <a:rPr lang="fa-IR" sz="2800" dirty="0">
                <a:cs typeface="B Zar"/>
              </a:rPr>
              <a:t>های مخصوص هم استفاده کرد. با سواپ اندیکاتور روی سطحی که تصور می کنید خوب شسته </a:t>
            </a:r>
            <a:r>
              <a:rPr lang="fa-IR" sz="2800" dirty="0" smtClean="0">
                <a:cs typeface="B Zar"/>
              </a:rPr>
              <a:t>نشده بکشید </a:t>
            </a:r>
            <a:r>
              <a:rPr lang="fa-IR" sz="2800" dirty="0">
                <a:cs typeface="B Zar"/>
              </a:rPr>
              <a:t>و سواپ را در محلول اندیکاتور وارد نمایید. در صورت تغییر رنگ محلول اندیکاتور وجود خون یا پروتئین مشخص می </a:t>
            </a:r>
            <a:r>
              <a:rPr lang="fa-IR" sz="2800" dirty="0" smtClean="0">
                <a:cs typeface="B Zar"/>
              </a:rPr>
              <a:t>گرددکه </a:t>
            </a:r>
            <a:r>
              <a:rPr lang="fa-IR" sz="2800" dirty="0">
                <a:cs typeface="B Zar"/>
              </a:rPr>
              <a:t>نشاندهنده عدم شستشوی صحیح است.</a:t>
            </a:r>
            <a:endParaRPr lang="en-US" dirty="0"/>
          </a:p>
        </p:txBody>
      </p:sp>
      <p:pic>
        <p:nvPicPr>
          <p:cNvPr id="2" name="Picture 1"/>
          <p:cNvPicPr>
            <a:picLocks noChangeAspect="1"/>
          </p:cNvPicPr>
          <p:nvPr/>
        </p:nvPicPr>
        <p:blipFill>
          <a:blip r:embed="rId2"/>
          <a:stretch>
            <a:fillRect/>
          </a:stretch>
        </p:blipFill>
        <p:spPr>
          <a:xfrm>
            <a:off x="1547664" y="4005064"/>
            <a:ext cx="1838325" cy="2495550"/>
          </a:xfrm>
          <a:prstGeom prst="rect">
            <a:avLst/>
          </a:prstGeom>
        </p:spPr>
      </p:pic>
    </p:spTree>
    <p:extLst>
      <p:ext uri="{BB962C8B-B14F-4D97-AF65-F5344CB8AC3E}">
        <p14:creationId xmlns:p14="http://schemas.microsoft.com/office/powerpoint/2010/main" val="1901312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lgn="r" rtl="1">
              <a:buNone/>
            </a:pPr>
            <a:r>
              <a:rPr lang="fa-IR" b="1" dirty="0">
                <a:solidFill>
                  <a:srgbClr val="FF0000"/>
                </a:solidFill>
              </a:rPr>
              <a:t>معتبرسازی کارکرد ابزار</a:t>
            </a:r>
            <a:r>
              <a:rPr lang="fa-IR" b="1" dirty="0" smtClean="0">
                <a:solidFill>
                  <a:srgbClr val="FF0000"/>
                </a:solidFill>
              </a:rPr>
              <a:t>:</a:t>
            </a:r>
          </a:p>
          <a:p>
            <a:pPr marL="109728" indent="0" algn="r" rtl="1">
              <a:buNone/>
            </a:pPr>
            <a:endParaRPr lang="fa-IR" b="1" dirty="0" smtClean="0">
              <a:solidFill>
                <a:srgbClr val="FF0000"/>
              </a:solidFill>
            </a:endParaRPr>
          </a:p>
          <a:p>
            <a:pPr marL="109728" indent="0" algn="r" rtl="1">
              <a:buNone/>
            </a:pPr>
            <a:r>
              <a:rPr lang="fa-IR" b="1" dirty="0" smtClean="0"/>
              <a:t> </a:t>
            </a:r>
            <a:r>
              <a:rPr lang="fa-IR" b="1" dirty="0"/>
              <a:t>وسایل مانند قیچی باید راحت باز و بسته شوند</a:t>
            </a:r>
            <a:r>
              <a:rPr lang="fa-IR" b="1" dirty="0">
                <a:solidFill>
                  <a:srgbClr val="00B050"/>
                </a:solidFill>
              </a:rPr>
              <a:t>. شکستگی، ترک، پارگی و خوردگی و جرم روی </a:t>
            </a:r>
            <a:r>
              <a:rPr lang="fa-IR" b="1" dirty="0" smtClean="0">
                <a:solidFill>
                  <a:srgbClr val="00B050"/>
                </a:solidFill>
              </a:rPr>
              <a:t>وسایل شیشه </a:t>
            </a:r>
            <a:r>
              <a:rPr lang="fa-IR" b="1" dirty="0">
                <a:solidFill>
                  <a:srgbClr val="00B050"/>
                </a:solidFill>
              </a:rPr>
              <a:t>ای، پارچه ای و فلزی وجود </a:t>
            </a:r>
            <a:r>
              <a:rPr lang="fa-IR" b="1" dirty="0" smtClean="0">
                <a:solidFill>
                  <a:srgbClr val="00B050"/>
                </a:solidFill>
              </a:rPr>
              <a:t>نداشته باشد</a:t>
            </a:r>
            <a:r>
              <a:rPr lang="fa-IR" b="1" dirty="0" smtClean="0"/>
              <a:t>. </a:t>
            </a:r>
            <a:r>
              <a:rPr lang="fa-IR" b="1" dirty="0"/>
              <a:t>پرز و کرک روی سطح وسایل وجود </a:t>
            </a:r>
            <a:r>
              <a:rPr lang="fa-IR" b="1" dirty="0" smtClean="0"/>
              <a:t>نداشته باشد.. </a:t>
            </a:r>
            <a:r>
              <a:rPr lang="fa-IR" b="1" dirty="0"/>
              <a:t>قطعات وسایل با هم مطابقت دارند. </a:t>
            </a:r>
            <a:r>
              <a:rPr lang="fa-IR" b="1" dirty="0">
                <a:solidFill>
                  <a:srgbClr val="00B050"/>
                </a:solidFill>
              </a:rPr>
              <a:t>ابزاری </a:t>
            </a:r>
            <a:r>
              <a:rPr lang="fa-IR" b="1" dirty="0" smtClean="0">
                <a:solidFill>
                  <a:srgbClr val="00B050"/>
                </a:solidFill>
              </a:rPr>
              <a:t>که کارکرد </a:t>
            </a:r>
            <a:r>
              <a:rPr lang="fa-IR" b="1" dirty="0">
                <a:solidFill>
                  <a:srgbClr val="00B050"/>
                </a:solidFill>
              </a:rPr>
              <a:t>مناسب ندارند باید جدا شده و در کوتاه ترین زمان ممکن جایگزین گردند.</a:t>
            </a:r>
            <a:endParaRPr lang="en-US" b="1" dirty="0">
              <a:solidFill>
                <a:srgbClr val="00B050"/>
              </a:solidFill>
            </a:endParaRPr>
          </a:p>
        </p:txBody>
      </p:sp>
    </p:spTree>
    <p:extLst>
      <p:ext uri="{BB962C8B-B14F-4D97-AF65-F5344CB8AC3E}">
        <p14:creationId xmlns:p14="http://schemas.microsoft.com/office/powerpoint/2010/main" val="574283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386603"/>
          </a:xfrm>
        </p:spPr>
        <p:txBody>
          <a:bodyPr>
            <a:normAutofit fontScale="92500" lnSpcReduction="10000"/>
          </a:bodyPr>
          <a:lstStyle/>
          <a:p>
            <a:pPr marL="109728" indent="0" algn="r" rtl="1">
              <a:buNone/>
            </a:pPr>
            <a:r>
              <a:rPr lang="fa-IR" b="1" dirty="0">
                <a:solidFill>
                  <a:srgbClr val="FF0000"/>
                </a:solidFill>
              </a:rPr>
              <a:t>از نکات قابل توجه در ناحیه </a:t>
            </a:r>
            <a:r>
              <a:rPr lang="fa-IR" b="1" dirty="0" smtClean="0">
                <a:solidFill>
                  <a:srgbClr val="FF0000"/>
                </a:solidFill>
              </a:rPr>
              <a:t>پاکسازی</a:t>
            </a:r>
          </a:p>
          <a:p>
            <a:pPr marL="109728" indent="0" algn="r" rtl="1">
              <a:buNone/>
            </a:pPr>
            <a:r>
              <a:rPr lang="fa-IR" sz="2800" dirty="0">
                <a:cs typeface="B Zar"/>
              </a:rPr>
              <a:t>- در صورتی که محلول های مورد استفاده آلودگی قابل رویت دارند دور ریخته شوند.</a:t>
            </a:r>
          </a:p>
          <a:p>
            <a:pPr marL="109728" indent="0" algn="r" rtl="1">
              <a:buNone/>
            </a:pPr>
            <a:r>
              <a:rPr lang="fa-IR" sz="2800" dirty="0">
                <a:cs typeface="B Zar"/>
              </a:rPr>
              <a:t>- محلول ابتدا با آب رقیق شده و سپس در مجرای فاضلاب ریخته شود.</a:t>
            </a:r>
          </a:p>
          <a:p>
            <a:pPr marL="109728" indent="0" algn="r" rtl="1">
              <a:buNone/>
            </a:pPr>
            <a:r>
              <a:rPr lang="fa-IR" sz="2800" dirty="0">
                <a:cs typeface="B Zar"/>
              </a:rPr>
              <a:t>- محلول های شوینده آنزیمی و ضدعفونی کننده ها محرک پوست و چشم بوده و تنفس آن ها خطرناک است، لذا استفاده </a:t>
            </a:r>
            <a:r>
              <a:rPr lang="fa-IR" sz="2800" dirty="0" smtClean="0">
                <a:cs typeface="B Zar"/>
              </a:rPr>
              <a:t>ازوسایل </a:t>
            </a:r>
            <a:r>
              <a:rPr lang="fa-IR" sz="2800" dirty="0">
                <a:cs typeface="B Zar"/>
              </a:rPr>
              <a:t>حفاظت فردی ضروری می باشد. همچنین وجود امکانات تهویه مناسب در این محیط ها بسیار مهم است. محلول ها</a:t>
            </a:r>
          </a:p>
          <a:p>
            <a:pPr marL="109728" indent="0" algn="r" rtl="1">
              <a:buNone/>
            </a:pPr>
            <a:r>
              <a:rPr lang="fa-IR" sz="2800" dirty="0">
                <a:cs typeface="B Zar"/>
              </a:rPr>
              <a:t>نباید در معرض گرمای بالای 45 درجه سانتیگراد قرار گیرند. </a:t>
            </a:r>
            <a:endParaRPr lang="fa-IR" sz="2800" dirty="0" smtClean="0">
              <a:cs typeface="B Zar"/>
            </a:endParaRPr>
          </a:p>
          <a:p>
            <a:pPr marL="109728" indent="0" algn="r" rtl="1">
              <a:buNone/>
            </a:pPr>
            <a:r>
              <a:rPr lang="fa-IR" sz="2800" dirty="0">
                <a:cs typeface="B Zar"/>
              </a:rPr>
              <a:t>-</a:t>
            </a:r>
            <a:r>
              <a:rPr lang="fa-IR" sz="2800" dirty="0" smtClean="0">
                <a:cs typeface="B Zar"/>
              </a:rPr>
              <a:t>تاریخ </a:t>
            </a:r>
            <a:r>
              <a:rPr lang="fa-IR" sz="2800" dirty="0">
                <a:cs typeface="B Zar"/>
              </a:rPr>
              <a:t>انقضاء محلول را روزانه کنترل کنید.</a:t>
            </a:r>
          </a:p>
          <a:p>
            <a:pPr marL="109728" indent="0" algn="r" rtl="1">
              <a:buNone/>
            </a:pPr>
            <a:r>
              <a:rPr lang="fa-IR" sz="2800" dirty="0">
                <a:cs typeface="B Zar"/>
              </a:rPr>
              <a:t>- </a:t>
            </a:r>
            <a:r>
              <a:rPr lang="fa-IR" sz="2800" dirty="0" smtClean="0">
                <a:cs typeface="B Zar"/>
              </a:rPr>
              <a:t>وسایل </a:t>
            </a:r>
            <a:r>
              <a:rPr lang="fa-IR" sz="2800" dirty="0">
                <a:cs typeface="B Zar"/>
              </a:rPr>
              <a:t>و برس های مورد استفاده </a:t>
            </a:r>
            <a:r>
              <a:rPr lang="fa-IR" sz="2800" dirty="0" smtClean="0">
                <a:cs typeface="B Zar"/>
              </a:rPr>
              <a:t>درپاکسازی </a:t>
            </a:r>
            <a:r>
              <a:rPr lang="fa-IR" sz="2800" dirty="0">
                <a:cs typeface="B Zar"/>
              </a:rPr>
              <a:t>ابزار باید پس از استفاده و در پایان روز ضدعفونی شوند. برای این کار می توان از محلول هیپوکلریت سدیم با</a:t>
            </a:r>
          </a:p>
          <a:p>
            <a:pPr marL="109728" indent="0" algn="r" rtl="1">
              <a:buNone/>
            </a:pPr>
            <a:r>
              <a:rPr lang="fa-IR" sz="2800" dirty="0">
                <a:cs typeface="B Zar"/>
              </a:rPr>
              <a:t>غلظت </a:t>
            </a:r>
            <a:r>
              <a:rPr lang="fa-IR" sz="2800" dirty="0" smtClean="0">
                <a:cs typeface="B Zar"/>
              </a:rPr>
              <a:t>1:10 </a:t>
            </a:r>
            <a:r>
              <a:rPr lang="fa-IR" sz="2800" dirty="0">
                <a:cs typeface="B Zar"/>
              </a:rPr>
              <a:t>به مدت </a:t>
            </a:r>
            <a:r>
              <a:rPr lang="fa-IR" sz="2800" dirty="0" smtClean="0">
                <a:cs typeface="B Zar"/>
              </a:rPr>
              <a:t>15 </a:t>
            </a:r>
            <a:r>
              <a:rPr lang="fa-IR" sz="2800" dirty="0">
                <a:cs typeface="B Zar"/>
              </a:rPr>
              <a:t>دقیقه استفاده کرد.</a:t>
            </a:r>
          </a:p>
          <a:p>
            <a:pPr marL="109728" indent="0" algn="r" rtl="1">
              <a:buNone/>
            </a:pPr>
            <a:r>
              <a:rPr lang="fa-IR" sz="2800" dirty="0">
                <a:cs typeface="B Zar"/>
              </a:rPr>
              <a:t>- کارکنان بخش استریلیزاسیون باید بر علیه هپاتیت </a:t>
            </a:r>
            <a:r>
              <a:rPr lang="en-US" sz="2800" dirty="0">
                <a:latin typeface="Calibri"/>
                <a:cs typeface="B Zar"/>
              </a:rPr>
              <a:t>B </a:t>
            </a:r>
            <a:r>
              <a:rPr lang="fa-IR" sz="2800" dirty="0">
                <a:latin typeface="Calibri"/>
                <a:cs typeface="B Zar"/>
              </a:rPr>
              <a:t>واکسینه شوند.</a:t>
            </a:r>
            <a:endParaRPr lang="en-US" b="1" dirty="0">
              <a:solidFill>
                <a:srgbClr val="FF0000"/>
              </a:solidFill>
            </a:endParaRPr>
          </a:p>
        </p:txBody>
      </p:sp>
    </p:spTree>
    <p:extLst>
      <p:ext uri="{BB962C8B-B14F-4D97-AF65-F5344CB8AC3E}">
        <p14:creationId xmlns:p14="http://schemas.microsoft.com/office/powerpoint/2010/main" val="3930143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lgn="r" rtl="1">
              <a:buNone/>
            </a:pPr>
            <a:r>
              <a:rPr lang="fa-IR" b="1" dirty="0"/>
              <a:t>بعضی از مراکز پاکسازی را با استفاده از ماشین انجام می دهند</a:t>
            </a:r>
            <a:r>
              <a:rPr lang="fa-IR" b="1" dirty="0" smtClean="0"/>
              <a:t>.</a:t>
            </a:r>
          </a:p>
          <a:p>
            <a:pPr marL="109728" indent="0" algn="r" rtl="1">
              <a:buNone/>
            </a:pPr>
            <a:r>
              <a:rPr lang="fa-IR" b="1" dirty="0" smtClean="0"/>
              <a:t> </a:t>
            </a:r>
            <a:r>
              <a:rPr lang="fa-IR" b="1" dirty="0"/>
              <a:t>دستگاه شستشو باید در بهترین وضعیت از نظر بهداشتی باشد تا </a:t>
            </a:r>
            <a:r>
              <a:rPr lang="fa-IR" b="1" dirty="0" smtClean="0"/>
              <a:t>بتوانداستانداردهای </a:t>
            </a:r>
            <a:r>
              <a:rPr lang="fa-IR" b="1" dirty="0"/>
              <a:t>پاکسازی مربوط به هر وسیله را برآورده سازد. </a:t>
            </a:r>
            <a:r>
              <a:rPr lang="fa-IR" b="1" dirty="0">
                <a:solidFill>
                  <a:srgbClr val="00B050"/>
                </a:solidFill>
              </a:rPr>
              <a:t>گاهی در دستگاه ها بیوفیلم تشکیل می شود که خود ناقل </a:t>
            </a:r>
            <a:r>
              <a:rPr lang="fa-IR" b="1" dirty="0" smtClean="0">
                <a:solidFill>
                  <a:srgbClr val="00B050"/>
                </a:solidFill>
              </a:rPr>
              <a:t>میکروارگانیسم بوده</a:t>
            </a:r>
            <a:r>
              <a:rPr lang="fa-IR" b="1" dirty="0">
                <a:solidFill>
                  <a:srgbClr val="00B050"/>
                </a:solidFill>
              </a:rPr>
              <a:t>، باعث آلودگی وسایل شسته شده می شود. </a:t>
            </a:r>
            <a:r>
              <a:rPr lang="fa-IR" b="1" dirty="0"/>
              <a:t>استفاده از این دستگاه ها از ایجاد بریدگی یا خراش در پوست بدن پرسنل </a:t>
            </a:r>
            <a:r>
              <a:rPr lang="fa-IR" b="1" dirty="0" smtClean="0"/>
              <a:t>جلوگیری کرده </a:t>
            </a:r>
            <a:r>
              <a:rPr lang="fa-IR" b="1" dirty="0"/>
              <a:t>و مشکل پاشیدن آب حاصل از شستشو به محیط دیگر وجود ندارد. در صورت استفاده از دستگاه های </a:t>
            </a:r>
            <a:r>
              <a:rPr lang="fa-IR" b="1" dirty="0" smtClean="0"/>
              <a:t>شوینده ضدعفونی </a:t>
            </a:r>
            <a:r>
              <a:rPr lang="fa-IR" b="1" dirty="0"/>
              <a:t>کننده </a:t>
            </a:r>
            <a:r>
              <a:rPr lang="fa-IR" b="1" dirty="0" smtClean="0"/>
              <a:t>یااولتراسونیک</a:t>
            </a:r>
            <a:r>
              <a:rPr lang="fa-IR" b="1" dirty="0"/>
              <a:t>، دستورالعمل های سازنده دستگاه در خصوص نحوه نصب و استفاده باید کاملا اجرا شود.</a:t>
            </a:r>
            <a:endParaRPr lang="en-US" b="1" dirty="0"/>
          </a:p>
        </p:txBody>
      </p:sp>
      <p:sp>
        <p:nvSpPr>
          <p:cNvPr id="4" name="Title 3"/>
          <p:cNvSpPr>
            <a:spLocks noGrp="1"/>
          </p:cNvSpPr>
          <p:nvPr>
            <p:ph type="title"/>
          </p:nvPr>
        </p:nvSpPr>
        <p:spPr/>
        <p:txBody>
          <a:bodyPr/>
          <a:lstStyle/>
          <a:p>
            <a:pPr algn="ctr"/>
            <a:r>
              <a:rPr lang="fa-IR" sz="4400" dirty="0">
                <a:solidFill>
                  <a:srgbClr val="FF0000"/>
                </a:solidFill>
                <a:latin typeface="B Zar,Bold"/>
              </a:rPr>
              <a:t>پاکسازی مکانیکی</a:t>
            </a:r>
            <a:endParaRPr lang="fa-IR" dirty="0">
              <a:solidFill>
                <a:srgbClr val="FF0000"/>
              </a:solidFill>
            </a:endParaRPr>
          </a:p>
        </p:txBody>
      </p:sp>
    </p:spTree>
    <p:extLst>
      <p:ext uri="{BB962C8B-B14F-4D97-AF65-F5344CB8AC3E}">
        <p14:creationId xmlns:p14="http://schemas.microsoft.com/office/powerpoint/2010/main" val="3530461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89653"/>
          </a:xfrm>
        </p:spPr>
        <p:txBody>
          <a:bodyPr>
            <a:normAutofit lnSpcReduction="10000"/>
          </a:bodyPr>
          <a:lstStyle/>
          <a:p>
            <a:r>
              <a:rPr lang="fa-IR" b="1" dirty="0" smtClean="0"/>
              <a:t>اولین </a:t>
            </a:r>
            <a:r>
              <a:rPr lang="fa-IR" b="1" dirty="0"/>
              <a:t>بار </a:t>
            </a:r>
            <a:r>
              <a:rPr lang="en-US" b="1" dirty="0" smtClean="0"/>
              <a:t> </a:t>
            </a:r>
            <a:r>
              <a:rPr lang="en-US" b="1" dirty="0" err="1" smtClean="0"/>
              <a:t>Semmelweis</a:t>
            </a:r>
            <a:r>
              <a:rPr lang="en-US" b="1" dirty="0" smtClean="0"/>
              <a:t> </a:t>
            </a:r>
            <a:r>
              <a:rPr lang="fa-IR" b="1" dirty="0"/>
              <a:t>ارزش شستن دستها با محلولهاي گندزدا را در پیشگیري و كاهش دادن مرگهاي ناشی از عفونتهاي پس از زايمان نشان داد، سپس </a:t>
            </a:r>
            <a:r>
              <a:rPr lang="fa-IR" b="1" dirty="0" smtClean="0"/>
              <a:t>لیستر( </a:t>
            </a:r>
            <a:r>
              <a:rPr lang="en-US" b="1" dirty="0" smtClean="0"/>
              <a:t>(Lister </a:t>
            </a:r>
            <a:r>
              <a:rPr lang="fa-IR" b="1" dirty="0" smtClean="0"/>
              <a:t>نیز </a:t>
            </a:r>
            <a:r>
              <a:rPr lang="fa-IR" b="1" dirty="0"/>
              <a:t>موفق شد </a:t>
            </a:r>
            <a:r>
              <a:rPr lang="fa-IR" b="1" dirty="0" smtClean="0"/>
              <a:t>با به </a:t>
            </a:r>
            <a:r>
              <a:rPr lang="fa-IR" b="1" dirty="0"/>
              <a:t>كارگیري اسید كربولیك شمار عفونت زخمها را كاسته و از آنها پیشگیري نمايد.</a:t>
            </a:r>
          </a:p>
          <a:p>
            <a:r>
              <a:rPr lang="fa-IR" b="1" dirty="0"/>
              <a:t>اهمیت استفاده از مواد گندزدا حتی در عصر طلايی آنتی بیوتیكها نیز كاسته نشده و در حال حاضر استفاده از روشهاي عفونت زدايی )گندزدايی وسترون سازي( از پايه هاي مهم برنامه </a:t>
            </a:r>
            <a:r>
              <a:rPr lang="fa-IR" b="1" dirty="0" smtClean="0"/>
              <a:t>هاي موفق </a:t>
            </a:r>
            <a:r>
              <a:rPr lang="fa-IR" b="1" dirty="0"/>
              <a:t>كنترل عفونتهاي بیمارستانی است. براي عفونت زدايی هوا، آب، محیط فیزيکی، وسايل و مواد و محیطهاي بیولوژيك روشهاي گوناگون فیزيکی و شیمیايی وجود دارد و پیرامون </a:t>
            </a:r>
            <a:r>
              <a:rPr lang="fa-IR" b="1" dirty="0" smtClean="0"/>
              <a:t>اين روشها </a:t>
            </a:r>
            <a:r>
              <a:rPr lang="fa-IR" b="1" dirty="0"/>
              <a:t>سئوالات زيادي مطرح است.</a:t>
            </a:r>
            <a:endParaRPr lang="en-US" dirty="0"/>
          </a:p>
        </p:txBody>
      </p:sp>
      <p:sp>
        <p:nvSpPr>
          <p:cNvPr id="3" name="Title 2"/>
          <p:cNvSpPr>
            <a:spLocks noGrp="1"/>
          </p:cNvSpPr>
          <p:nvPr>
            <p:ph type="title"/>
          </p:nvPr>
        </p:nvSpPr>
        <p:spPr>
          <a:xfrm>
            <a:off x="457200" y="548680"/>
            <a:ext cx="8229600" cy="1143000"/>
          </a:xfrm>
        </p:spPr>
        <p:txBody>
          <a:bodyPr>
            <a:normAutofit fontScale="90000"/>
          </a:bodyPr>
          <a:lstStyle/>
          <a:p>
            <a:pPr algn="ctr"/>
            <a:r>
              <a:rPr lang="fa-IR" sz="4900" dirty="0">
                <a:solidFill>
                  <a:srgbClr val="FF0000"/>
                </a:solidFill>
              </a:rPr>
              <a:t>مقدمه:</a:t>
            </a:r>
            <a:r>
              <a:rPr lang="fa-IR" dirty="0"/>
              <a:t/>
            </a:r>
            <a:br>
              <a:rPr lang="fa-IR" dirty="0"/>
            </a:br>
            <a:endParaRPr lang="en-US" dirty="0"/>
          </a:p>
        </p:txBody>
      </p:sp>
    </p:spTree>
    <p:extLst>
      <p:ext uri="{BB962C8B-B14F-4D97-AF65-F5344CB8AC3E}">
        <p14:creationId xmlns:p14="http://schemas.microsoft.com/office/powerpoint/2010/main" val="369782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5328592"/>
          </a:xfrm>
        </p:spPr>
        <p:txBody>
          <a:bodyPr>
            <a:normAutofit/>
          </a:bodyPr>
          <a:lstStyle/>
          <a:p>
            <a:pPr marL="109728" indent="0" algn="r" rtl="1">
              <a:buNone/>
            </a:pPr>
            <a:r>
              <a:rPr lang="fa-IR" b="1" dirty="0" smtClean="0">
                <a:solidFill>
                  <a:srgbClr val="FF0000"/>
                </a:solidFill>
              </a:rPr>
              <a:t>ضدعفونی کردن :</a:t>
            </a:r>
          </a:p>
          <a:p>
            <a:pPr marL="109728" indent="0" algn="r" rtl="1">
              <a:buNone/>
            </a:pPr>
            <a:r>
              <a:rPr lang="fa-IR" b="1" dirty="0" smtClean="0">
                <a:solidFill>
                  <a:srgbClr val="FF0000"/>
                </a:solidFill>
              </a:rPr>
              <a:t> </a:t>
            </a:r>
            <a:r>
              <a:rPr lang="fa-IR" b="1" dirty="0"/>
              <a:t>ضدعفونی یک فرایند شیمیایی یا فیزیکی جهت از بین بردن میکروارگانیسم های رویشی </a:t>
            </a:r>
            <a:r>
              <a:rPr lang="fa-IR" b="1" dirty="0" smtClean="0"/>
              <a:t>استافیلوکوک </a:t>
            </a:r>
            <a:r>
              <a:rPr lang="fa-IR" b="1" dirty="0"/>
              <a:t>اورئوس، انتروباکتر و</a:t>
            </a:r>
            <a:r>
              <a:rPr lang="fa-IR" b="1" dirty="0" smtClean="0"/>
              <a:t>.... </a:t>
            </a:r>
            <a:r>
              <a:rPr lang="fa-IR" b="1" dirty="0"/>
              <a:t>از</a:t>
            </a:r>
          </a:p>
          <a:p>
            <a:pPr marL="109728" indent="0" algn="r" rtl="1">
              <a:buNone/>
            </a:pPr>
            <a:r>
              <a:rPr lang="fa-IR" b="1" dirty="0"/>
              <a:t>روی اشیاء بی جان است در حالی که ممکن است اسپور باکتری ها بطور کامل از بین نروند.</a:t>
            </a:r>
          </a:p>
          <a:p>
            <a:pPr marL="109728" indent="0" algn="r" rtl="1">
              <a:buNone/>
            </a:pPr>
            <a:r>
              <a:rPr lang="fa-IR" b="1" dirty="0"/>
              <a:t>-در فرآیند ضدعفونی کردن ابزار و وسایل پزشکی اولین اصل، </a:t>
            </a:r>
            <a:r>
              <a:rPr lang="fa-IR" b="1" dirty="0">
                <a:solidFill>
                  <a:srgbClr val="FF0000"/>
                </a:solidFill>
              </a:rPr>
              <a:t>پیشگیری از آسیب ناشی از تنفس بخارات محلول های ضد</a:t>
            </a:r>
          </a:p>
          <a:p>
            <a:pPr marL="109728" indent="0" algn="r" rtl="1">
              <a:buNone/>
            </a:pPr>
            <a:r>
              <a:rPr lang="fa-IR" b="1" dirty="0">
                <a:solidFill>
                  <a:srgbClr val="FF0000"/>
                </a:solidFill>
              </a:rPr>
              <a:t>عفونی کننده است</a:t>
            </a:r>
            <a:r>
              <a:rPr lang="fa-IR" b="1" dirty="0"/>
              <a:t>. اتاق باید دارای دستگاه </a:t>
            </a:r>
            <a:r>
              <a:rPr lang="fa-IR" b="1" dirty="0">
                <a:solidFill>
                  <a:srgbClr val="FF0000"/>
                </a:solidFill>
              </a:rPr>
              <a:t>تهویه</a:t>
            </a:r>
            <a:r>
              <a:rPr lang="fa-IR" b="1" dirty="0"/>
              <a:t> قوی و مناسب باشد. جایگاه کار با وسعت مناسب و دو عدد سینک برای شستشو و</a:t>
            </a:r>
          </a:p>
          <a:p>
            <a:pPr marL="109728" indent="0" algn="r" rtl="1">
              <a:buNone/>
            </a:pPr>
            <a:r>
              <a:rPr lang="fa-IR" b="1" dirty="0"/>
              <a:t>آب کشی نیز از ضروریات منطقه پاکسازی و ضدعفونی است. استفاده از ماسک، دستکش وگان هنگام ضد عفونی ابزار ضروری </a:t>
            </a:r>
            <a:r>
              <a:rPr lang="fa-IR" b="1" dirty="0" smtClean="0"/>
              <a:t>است</a:t>
            </a:r>
            <a:endParaRPr lang="en-US" b="1" dirty="0">
              <a:solidFill>
                <a:srgbClr val="FF0000"/>
              </a:solidFill>
            </a:endParaRPr>
          </a:p>
        </p:txBody>
      </p:sp>
      <p:pic>
        <p:nvPicPr>
          <p:cNvPr id="2" name="Picture 1"/>
          <p:cNvPicPr>
            <a:picLocks noChangeAspect="1"/>
          </p:cNvPicPr>
          <p:nvPr/>
        </p:nvPicPr>
        <p:blipFill>
          <a:blip r:embed="rId2"/>
          <a:stretch>
            <a:fillRect/>
          </a:stretch>
        </p:blipFill>
        <p:spPr>
          <a:xfrm>
            <a:off x="3419872" y="5301208"/>
            <a:ext cx="2520280" cy="1413123"/>
          </a:xfrm>
          <a:prstGeom prst="rect">
            <a:avLst/>
          </a:prstGeom>
        </p:spPr>
      </p:pic>
    </p:spTree>
    <p:extLst>
      <p:ext uri="{BB962C8B-B14F-4D97-AF65-F5344CB8AC3E}">
        <p14:creationId xmlns:p14="http://schemas.microsoft.com/office/powerpoint/2010/main" val="2028016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a:bodyPr>
          <a:lstStyle/>
          <a:p>
            <a:pPr marL="109728" indent="0" algn="r" rtl="1">
              <a:buNone/>
            </a:pPr>
            <a:r>
              <a:rPr lang="fa-IR" b="1" dirty="0"/>
              <a:t>پس از پاکسازی کامل و خشک کردن، ابزارها را در ظرف حاوی محلول ضدعفونی کننده سطح متوسط غوطه ور نموده و پس از</a:t>
            </a:r>
          </a:p>
          <a:p>
            <a:pPr marL="109728" indent="0" algn="r" rtl="1">
              <a:buNone/>
            </a:pPr>
            <a:r>
              <a:rPr lang="fa-IR" b="1" dirty="0"/>
              <a:t>گذشت زمان لازم طبق توصیه کارخانه سازنده آن ها را از ظرف خارج و کاملا آبکشی کنید. </a:t>
            </a:r>
          </a:p>
          <a:p>
            <a:pPr marL="109728" indent="0" algn="r" rtl="1">
              <a:buNone/>
            </a:pPr>
            <a:r>
              <a:rPr lang="fa-IR" b="1" dirty="0" smtClean="0">
                <a:solidFill>
                  <a:srgbClr val="00B050"/>
                </a:solidFill>
              </a:rPr>
              <a:t>((برای </a:t>
            </a:r>
            <a:r>
              <a:rPr lang="fa-IR" b="1" dirty="0">
                <a:solidFill>
                  <a:srgbClr val="00B050"/>
                </a:solidFill>
              </a:rPr>
              <a:t>ابزاری که در مرحله بعدی، </a:t>
            </a:r>
            <a:r>
              <a:rPr lang="fa-IR" b="1" dirty="0" smtClean="0">
                <a:solidFill>
                  <a:srgbClr val="00B050"/>
                </a:solidFill>
              </a:rPr>
              <a:t>بااستفاده </a:t>
            </a:r>
            <a:r>
              <a:rPr lang="fa-IR" b="1" dirty="0">
                <a:solidFill>
                  <a:srgbClr val="00B050"/>
                </a:solidFill>
              </a:rPr>
              <a:t>از یک استریلایزر استریل خواهد شد، ضدعفونی با محلول سطح متوسط کفایت می </a:t>
            </a:r>
            <a:r>
              <a:rPr lang="fa-IR" b="1" dirty="0" smtClean="0">
                <a:solidFill>
                  <a:srgbClr val="00B050"/>
                </a:solidFill>
              </a:rPr>
              <a:t>کند. ))</a:t>
            </a:r>
          </a:p>
          <a:p>
            <a:pPr marL="109728" indent="0" algn="r" rtl="1">
              <a:buNone/>
            </a:pPr>
            <a:endParaRPr lang="fa-IR" b="1" dirty="0" smtClean="0"/>
          </a:p>
        </p:txBody>
      </p:sp>
    </p:spTree>
    <p:extLst>
      <p:ext uri="{BB962C8B-B14F-4D97-AF65-F5344CB8AC3E}">
        <p14:creationId xmlns:p14="http://schemas.microsoft.com/office/powerpoint/2010/main" val="1768130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rtl="1">
              <a:buNone/>
            </a:pPr>
            <a:r>
              <a:rPr lang="fa-IR" b="1" dirty="0"/>
              <a:t>محلول ضدعفونی کننده باید در یک ظرف درب دار ریخته شده و اطلاعات مربوط به تاریخ تهیه و تاریخ انقضاء محلول به طور</a:t>
            </a:r>
          </a:p>
          <a:p>
            <a:pPr marL="109728" indent="0" algn="r" rtl="1">
              <a:buNone/>
            </a:pPr>
            <a:r>
              <a:rPr lang="fa-IR" b="1" dirty="0"/>
              <a:t>واضح و خوانا روی آن نوشته شود</a:t>
            </a:r>
            <a:r>
              <a:rPr lang="fa-IR" b="1" dirty="0" smtClean="0"/>
              <a:t>.</a:t>
            </a:r>
          </a:p>
          <a:p>
            <a:pPr marL="109728" indent="0" algn="r" rtl="1">
              <a:buNone/>
            </a:pPr>
            <a:endParaRPr lang="fa-IR" b="1" dirty="0"/>
          </a:p>
          <a:p>
            <a:pPr marL="109728" indent="0" algn="r" rtl="1">
              <a:buNone/>
            </a:pPr>
            <a:r>
              <a:rPr lang="fa-IR" b="1" dirty="0"/>
              <a:t>- سرپرستاران و سوپروایزران خود باید نسبت به نوع محلول ضدعفونی کننده مصرفی و نحوه رقیق سازی آن کاملا مطلع بوده تا </a:t>
            </a:r>
            <a:r>
              <a:rPr lang="fa-IR" b="1" dirty="0" smtClean="0"/>
              <a:t>بتوانند بر </a:t>
            </a:r>
            <a:r>
              <a:rPr lang="fa-IR" b="1" dirty="0"/>
              <a:t>عملکرد کارکنان نظارت دقیق داشته باشند.</a:t>
            </a:r>
            <a:endParaRPr lang="en-US" b="1" dirty="0"/>
          </a:p>
        </p:txBody>
      </p:sp>
      <p:pic>
        <p:nvPicPr>
          <p:cNvPr id="3" name="Picture 2"/>
          <p:cNvPicPr>
            <a:picLocks noChangeAspect="1"/>
          </p:cNvPicPr>
          <p:nvPr/>
        </p:nvPicPr>
        <p:blipFill>
          <a:blip r:embed="rId2"/>
          <a:stretch>
            <a:fillRect/>
          </a:stretch>
        </p:blipFill>
        <p:spPr>
          <a:xfrm>
            <a:off x="3707904" y="4797152"/>
            <a:ext cx="2524125" cy="1809750"/>
          </a:xfrm>
          <a:prstGeom prst="rect">
            <a:avLst/>
          </a:prstGeom>
        </p:spPr>
      </p:pic>
    </p:spTree>
    <p:extLst>
      <p:ext uri="{BB962C8B-B14F-4D97-AF65-F5344CB8AC3E}">
        <p14:creationId xmlns:p14="http://schemas.microsoft.com/office/powerpoint/2010/main" val="512805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a:bodyPr>
          <a:lstStyle/>
          <a:p>
            <a:pPr marL="109728" indent="0" algn="r" rtl="1">
              <a:buNone/>
            </a:pPr>
            <a:r>
              <a:rPr lang="fa-IR" b="1" dirty="0"/>
              <a:t>در صورتی که رنگ محلول عوض شده یا ته ظرف ترشحات و بافت ته نشین شده آنرا دور بریزید. دمای محلول نباید کمتر </a:t>
            </a:r>
            <a:r>
              <a:rPr lang="fa-IR" b="1" dirty="0" smtClean="0"/>
              <a:t>ازحداقل </a:t>
            </a:r>
            <a:r>
              <a:rPr lang="fa-IR" b="1" dirty="0"/>
              <a:t>دمای توصیه شده توسط کارخانه سازنده باشد</a:t>
            </a:r>
            <a:r>
              <a:rPr lang="fa-IR" b="1" dirty="0" smtClean="0"/>
              <a:t>.</a:t>
            </a:r>
          </a:p>
          <a:p>
            <a:pPr marL="109728" indent="0" algn="r" rtl="1">
              <a:buNone/>
            </a:pPr>
            <a:endParaRPr lang="fa-IR" b="1" dirty="0" smtClean="0"/>
          </a:p>
          <a:p>
            <a:pPr marL="109728" indent="0" algn="r">
              <a:buNone/>
            </a:pPr>
            <a:r>
              <a:rPr lang="fa-IR" b="1" dirty="0">
                <a:solidFill>
                  <a:srgbClr val="00B050"/>
                </a:solidFill>
              </a:rPr>
              <a:t>ظرف حاوی محلول، </a:t>
            </a:r>
            <a:r>
              <a:rPr lang="fa-IR" b="1" dirty="0" smtClean="0">
                <a:solidFill>
                  <a:srgbClr val="00B050"/>
                </a:solidFill>
              </a:rPr>
              <a:t>دارای </a:t>
            </a:r>
            <a:r>
              <a:rPr lang="fa-IR" b="1" dirty="0">
                <a:solidFill>
                  <a:srgbClr val="00B050"/>
                </a:solidFill>
              </a:rPr>
              <a:t>برچسب </a:t>
            </a:r>
            <a:r>
              <a:rPr lang="fa-IR" b="1" dirty="0">
                <a:solidFill>
                  <a:srgbClr val="C00000"/>
                </a:solidFill>
              </a:rPr>
              <a:t>مشخصات</a:t>
            </a:r>
            <a:r>
              <a:rPr lang="fa-IR" b="1" dirty="0">
                <a:solidFill>
                  <a:srgbClr val="00B050"/>
                </a:solidFill>
              </a:rPr>
              <a:t> باشد.</a:t>
            </a:r>
          </a:p>
          <a:p>
            <a:pPr marL="109728" indent="0" algn="r">
              <a:buNone/>
            </a:pPr>
            <a:r>
              <a:rPr lang="fa-IR" b="1" dirty="0"/>
              <a:t>این مشخصات شامل: </a:t>
            </a:r>
            <a:r>
              <a:rPr lang="fa-IR" b="1" dirty="0">
                <a:solidFill>
                  <a:srgbClr val="00B050"/>
                </a:solidFill>
              </a:rPr>
              <a:t>نام محلول، تاریخ رقیق سازی، تاریخ انقضاء، تعیین نوع وسایل داخل محلول، غلظت محلول، زمان لازم برای</a:t>
            </a:r>
          </a:p>
          <a:p>
            <a:pPr marL="109728" indent="0" algn="r">
              <a:buNone/>
            </a:pPr>
            <a:r>
              <a:rPr lang="fa-IR" b="1" dirty="0">
                <a:solidFill>
                  <a:srgbClr val="00B050"/>
                </a:solidFill>
              </a:rPr>
              <a:t>غوطه وری، دمای خاص محلول و نام شخص رقیق کننده </a:t>
            </a:r>
            <a:r>
              <a:rPr lang="fa-IR" b="1" dirty="0"/>
              <a:t>است.</a:t>
            </a:r>
            <a:endParaRPr lang="en-US" b="1" dirty="0"/>
          </a:p>
        </p:txBody>
      </p:sp>
    </p:spTree>
    <p:extLst>
      <p:ext uri="{BB962C8B-B14F-4D97-AF65-F5344CB8AC3E}">
        <p14:creationId xmlns:p14="http://schemas.microsoft.com/office/powerpoint/2010/main" val="3344142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rtl="1">
              <a:buNone/>
            </a:pPr>
            <a:r>
              <a:rPr lang="fa-IR" b="1" dirty="0" smtClean="0"/>
              <a:t>-راهنمایی </a:t>
            </a:r>
            <a:r>
              <a:rPr lang="fa-IR" b="1" dirty="0"/>
              <a:t>شامل رعایت نکات ایمنی </a:t>
            </a:r>
            <a:r>
              <a:rPr lang="fa-IR" b="1" dirty="0" smtClean="0"/>
              <a:t>دربرخورد </a:t>
            </a:r>
            <a:r>
              <a:rPr lang="fa-IR" b="1" dirty="0"/>
              <a:t>با محلول مورد استفاده و اقدامات لازم در صورت مسمومیت کارکنان با بخار محلول یا پاشیده شدن آن به صورت و </a:t>
            </a:r>
            <a:r>
              <a:rPr lang="fa-IR" b="1" dirty="0" smtClean="0"/>
              <a:t>چشم ایشان </a:t>
            </a:r>
            <a:r>
              <a:rPr lang="fa-IR" b="1" dirty="0"/>
              <a:t>تهیه شده و در دسترس باشد</a:t>
            </a:r>
            <a:r>
              <a:rPr lang="fa-IR" b="1" dirty="0" smtClean="0"/>
              <a:t>.</a:t>
            </a:r>
          </a:p>
          <a:p>
            <a:pPr marL="109728" indent="0" algn="r" rtl="1">
              <a:buNone/>
            </a:pPr>
            <a:endParaRPr lang="fa-IR" b="1" dirty="0"/>
          </a:p>
          <a:p>
            <a:pPr marL="109728" indent="0" algn="r" rtl="1">
              <a:buNone/>
            </a:pPr>
            <a:r>
              <a:rPr lang="fa-IR" b="1" dirty="0" smtClean="0"/>
              <a:t>-محلول </a:t>
            </a:r>
            <a:r>
              <a:rPr lang="fa-IR" b="1" dirty="0"/>
              <a:t>ها باید دارای مجوز رسمی از معاونت غذا و داروی وزارت</a:t>
            </a:r>
          </a:p>
          <a:p>
            <a:pPr marL="109728" indent="0" algn="r" rtl="1">
              <a:buNone/>
            </a:pPr>
            <a:r>
              <a:rPr lang="fa-IR" b="1" dirty="0"/>
              <a:t>بهداشت باشند.</a:t>
            </a:r>
            <a:endParaRPr lang="en-US" b="1" dirty="0"/>
          </a:p>
        </p:txBody>
      </p:sp>
    </p:spTree>
    <p:extLst>
      <p:ext uri="{BB962C8B-B14F-4D97-AF65-F5344CB8AC3E}">
        <p14:creationId xmlns:p14="http://schemas.microsoft.com/office/powerpoint/2010/main" val="1696364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rtl="1">
              <a:buNone/>
            </a:pPr>
            <a:r>
              <a:rPr lang="fa-IR" b="1" dirty="0"/>
              <a:t>الف - الکل ها:</a:t>
            </a:r>
          </a:p>
          <a:p>
            <a:pPr marL="109728" indent="0" algn="r" rtl="1">
              <a:buNone/>
            </a:pPr>
            <a:r>
              <a:rPr lang="fa-IR" dirty="0"/>
              <a:t>الکل ها مواد ضدعفونی سطح پایین تا متوسط هستند که می توانند باکتری ها </a:t>
            </a:r>
            <a:r>
              <a:rPr lang="fa-IR" dirty="0" smtClean="0"/>
              <a:t>( </a:t>
            </a:r>
            <a:r>
              <a:rPr lang="fa-IR" dirty="0"/>
              <a:t>از جمله باکتری عامل </a:t>
            </a:r>
            <a:r>
              <a:rPr lang="fa-IR" dirty="0" smtClean="0"/>
              <a:t>سل)، </a:t>
            </a:r>
            <a:r>
              <a:rPr lang="fa-IR" dirty="0"/>
              <a:t>قارچ ها و ویروس ها را از </a:t>
            </a:r>
            <a:r>
              <a:rPr lang="fa-IR" dirty="0" smtClean="0"/>
              <a:t>بین ببرند </a:t>
            </a:r>
            <a:r>
              <a:rPr lang="fa-IR" dirty="0"/>
              <a:t>اما روی اسپور باکتری ها اثر ندارند. الکل ها برای ضد عفونی وسایل جراحی مناسب نیستند، اما برای ضدعفونی </a:t>
            </a:r>
            <a:r>
              <a:rPr lang="fa-IR" dirty="0" smtClean="0"/>
              <a:t>ترمومترهای دهانی و </a:t>
            </a:r>
            <a:r>
              <a:rPr lang="fa-IR" dirty="0"/>
              <a:t>رکتال، قیچی های بخش و گوشی های پزشکی، درب ویال های دارو، سطوح ونتیلاتورها و تجهیزات استفاده می شوند. الکل ها به</a:t>
            </a:r>
          </a:p>
          <a:p>
            <a:pPr marL="109728" indent="0" algn="r" rtl="1">
              <a:buNone/>
            </a:pPr>
            <a:r>
              <a:rPr lang="fa-IR" dirty="0"/>
              <a:t>سرعت تبخیر می شوند بنابراین جهت افزایش زمان مواجهه باید وسایل را در الکل غوطه ور کرد. بهترین غلظت الکل برای از بین بردن</a:t>
            </a:r>
          </a:p>
          <a:p>
            <a:pPr marL="109728" indent="0" algn="r" rtl="1">
              <a:buNone/>
            </a:pPr>
            <a:r>
              <a:rPr lang="fa-IR" dirty="0"/>
              <a:t>باکتری ها بین </a:t>
            </a:r>
            <a:r>
              <a:rPr lang="fa-IR" dirty="0" smtClean="0"/>
              <a:t>60 تا90 </a:t>
            </a:r>
            <a:r>
              <a:rPr lang="fa-IR" dirty="0"/>
              <a:t>درصد است.</a:t>
            </a:r>
            <a:endParaRPr lang="en-US" dirty="0"/>
          </a:p>
        </p:txBody>
      </p:sp>
      <p:sp>
        <p:nvSpPr>
          <p:cNvPr id="3" name="Title 2"/>
          <p:cNvSpPr>
            <a:spLocks noGrp="1"/>
          </p:cNvSpPr>
          <p:nvPr>
            <p:ph type="title"/>
          </p:nvPr>
        </p:nvSpPr>
        <p:spPr/>
        <p:txBody>
          <a:bodyPr/>
          <a:lstStyle/>
          <a:p>
            <a:pPr algn="r"/>
            <a:r>
              <a:rPr lang="fa-IR" dirty="0"/>
              <a:t>انواع ضدعفونی کننده های شیمیایی</a:t>
            </a:r>
            <a:endParaRPr lang="en-US" dirty="0"/>
          </a:p>
        </p:txBody>
      </p:sp>
      <p:pic>
        <p:nvPicPr>
          <p:cNvPr id="4" name="Picture 3"/>
          <p:cNvPicPr>
            <a:picLocks noChangeAspect="1"/>
          </p:cNvPicPr>
          <p:nvPr/>
        </p:nvPicPr>
        <p:blipFill>
          <a:blip r:embed="rId2"/>
          <a:stretch>
            <a:fillRect/>
          </a:stretch>
        </p:blipFill>
        <p:spPr>
          <a:xfrm>
            <a:off x="1331640" y="5270881"/>
            <a:ext cx="2847975" cy="1600200"/>
          </a:xfrm>
          <a:prstGeom prst="rect">
            <a:avLst/>
          </a:prstGeom>
        </p:spPr>
      </p:pic>
    </p:spTree>
    <p:extLst>
      <p:ext uri="{BB962C8B-B14F-4D97-AF65-F5344CB8AC3E}">
        <p14:creationId xmlns:p14="http://schemas.microsoft.com/office/powerpoint/2010/main" val="347204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548" y="1112168"/>
            <a:ext cx="8229600" cy="4525963"/>
          </a:xfrm>
        </p:spPr>
        <p:txBody>
          <a:bodyPr>
            <a:normAutofit fontScale="92500" lnSpcReduction="20000"/>
          </a:bodyPr>
          <a:lstStyle/>
          <a:p>
            <a:pPr marL="109728" indent="0" algn="r" rtl="1">
              <a:buNone/>
            </a:pPr>
            <a:r>
              <a:rPr lang="fa-IR" dirty="0"/>
              <a:t>رایج ترین محلول کلردار مورد استفاده برای ضد عفونی سازی، محلول هیپوکلریت سدیم یا سفید کننده خانگی است. این </a:t>
            </a:r>
            <a:r>
              <a:rPr lang="fa-IR" dirty="0" smtClean="0"/>
              <a:t>محصول دارای </a:t>
            </a:r>
            <a:r>
              <a:rPr lang="fa-IR" dirty="0"/>
              <a:t>طیف وسیعی از فعالیت ضد میکروبی است، بقایای سمی بعد از استفاده بر جای نمی گذارد، ارزان قیمت و سریع العمل </a:t>
            </a:r>
            <a:r>
              <a:rPr lang="fa-IR" dirty="0" smtClean="0"/>
              <a:t>است،ارگانیسم </a:t>
            </a:r>
            <a:r>
              <a:rPr lang="fa-IR" dirty="0"/>
              <a:t>های خشک و فیکس شده و بیوفیلم ها را از سطوح می زداید. از جمله عوارض جانبی استفاده از آن التهاب قرنیه، سوزش </a:t>
            </a:r>
            <a:r>
              <a:rPr lang="fa-IR" dirty="0" smtClean="0"/>
              <a:t>معده و </a:t>
            </a:r>
            <a:r>
              <a:rPr lang="fa-IR" dirty="0"/>
              <a:t>حلق است. هیپوکلریت ها در غلظت های بالا باعث خوردگی فلز می شوند و برای ضد عفونی ابزار فلزی مناسب نیستند. همچنین </a:t>
            </a:r>
            <a:r>
              <a:rPr lang="fa-IR" dirty="0" smtClean="0"/>
              <a:t>درحضور </a:t>
            </a:r>
            <a:r>
              <a:rPr lang="fa-IR" dirty="0"/>
              <a:t>مواد آلی از جمله خون غیر فعال می شود. ترکیب هیپوکلریت با فرمالدئید ایجاد مواد کارسینوژن می کند. همچنین </a:t>
            </a:r>
            <a:r>
              <a:rPr lang="fa-IR" dirty="0" smtClean="0"/>
              <a:t>ترکیب هیپوکلریت </a:t>
            </a:r>
            <a:r>
              <a:rPr lang="fa-IR" dirty="0"/>
              <a:t>غلیظ و آب داغ هم ایجاد مواد کارسینوژن می کند</a:t>
            </a:r>
            <a:r>
              <a:rPr lang="fa-IR" dirty="0" smtClean="0"/>
              <a:t>.</a:t>
            </a:r>
            <a:r>
              <a:rPr lang="fa-IR" sz="2800" dirty="0">
                <a:cs typeface="B Zar"/>
              </a:rPr>
              <a:t> هیپوکلریت ها در مراکز درمانی معمولا برای ضدعفونی کف زمین و روی پیشخوان ها استفاده می شوند. سفید کننده های خانگی به </a:t>
            </a:r>
            <a:r>
              <a:rPr lang="fa-IR" sz="2800" dirty="0" smtClean="0">
                <a:cs typeface="B Zar"/>
              </a:rPr>
              <a:t>عنوان یک </a:t>
            </a:r>
            <a:r>
              <a:rPr lang="fa-IR" sz="2800" dirty="0">
                <a:cs typeface="B Zar"/>
              </a:rPr>
              <a:t>ماده ضدعفونی کننده تایید شده برای گندزدایی لکه های خون پیشنهاد می شود.</a:t>
            </a:r>
            <a:endParaRPr lang="en-US" dirty="0"/>
          </a:p>
        </p:txBody>
      </p:sp>
      <p:sp>
        <p:nvSpPr>
          <p:cNvPr id="3" name="Title 2"/>
          <p:cNvSpPr>
            <a:spLocks noGrp="1"/>
          </p:cNvSpPr>
          <p:nvPr>
            <p:ph type="title"/>
          </p:nvPr>
        </p:nvSpPr>
        <p:spPr>
          <a:xfrm>
            <a:off x="465708" y="0"/>
            <a:ext cx="8229600" cy="1143000"/>
          </a:xfrm>
        </p:spPr>
        <p:txBody>
          <a:bodyPr/>
          <a:lstStyle/>
          <a:p>
            <a:pPr algn="r"/>
            <a:r>
              <a:rPr lang="fa-IR" dirty="0"/>
              <a:t>ب – ترکیبات کلردار:</a:t>
            </a:r>
            <a:endParaRPr lang="en-US" dirty="0"/>
          </a:p>
        </p:txBody>
      </p:sp>
      <p:pic>
        <p:nvPicPr>
          <p:cNvPr id="4" name="Picture 3"/>
          <p:cNvPicPr>
            <a:picLocks noChangeAspect="1"/>
          </p:cNvPicPr>
          <p:nvPr/>
        </p:nvPicPr>
        <p:blipFill>
          <a:blip r:embed="rId2"/>
          <a:stretch>
            <a:fillRect/>
          </a:stretch>
        </p:blipFill>
        <p:spPr>
          <a:xfrm>
            <a:off x="611560" y="4869160"/>
            <a:ext cx="2143125" cy="2143125"/>
          </a:xfrm>
          <a:prstGeom prst="rect">
            <a:avLst/>
          </a:prstGeom>
        </p:spPr>
      </p:pic>
    </p:spTree>
    <p:extLst>
      <p:ext uri="{BB962C8B-B14F-4D97-AF65-F5344CB8AC3E}">
        <p14:creationId xmlns:p14="http://schemas.microsoft.com/office/powerpoint/2010/main" val="3444493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buNone/>
            </a:pPr>
            <a:r>
              <a:rPr lang="fa-IR" b="1" dirty="0"/>
              <a:t>فرمالدئید به دو شکل گازی و مایع به عنوان یک ضدعفونی کننده قوی شناخته شده است. محلول بر پایه آب آن فرمالین نامیده می شود.</a:t>
            </a:r>
          </a:p>
          <a:p>
            <a:pPr marL="109728" indent="0" algn="r" rtl="1">
              <a:buNone/>
            </a:pPr>
            <a:r>
              <a:rPr lang="fa-IR" b="1" dirty="0"/>
              <a:t>فرمالدئید ماده ای تحریک کننده و کارسینوژن است و امروزه استفاده از آن حتی در غلظت های پایین محدود شده است. در سال های</a:t>
            </a:r>
          </a:p>
          <a:p>
            <a:pPr marL="109728" indent="0" algn="r" rtl="1">
              <a:buNone/>
            </a:pPr>
            <a:r>
              <a:rPr lang="fa-IR" b="1" dirty="0"/>
              <a:t>اخیر استفاده از قرص فرمالدیید منسوخ اعلام و توصیه شده است که از محلول های سطح بالا به جای آن استفاده شود.</a:t>
            </a:r>
            <a:endParaRPr lang="en-US" b="1" dirty="0"/>
          </a:p>
        </p:txBody>
      </p:sp>
      <p:sp>
        <p:nvSpPr>
          <p:cNvPr id="3" name="Title 2"/>
          <p:cNvSpPr>
            <a:spLocks noGrp="1"/>
          </p:cNvSpPr>
          <p:nvPr>
            <p:ph type="title"/>
          </p:nvPr>
        </p:nvSpPr>
        <p:spPr/>
        <p:txBody>
          <a:bodyPr/>
          <a:lstStyle/>
          <a:p>
            <a:pPr algn="r"/>
            <a:r>
              <a:rPr lang="fa-IR" dirty="0"/>
              <a:t>ج – فرمالدئید:</a:t>
            </a:r>
            <a:endParaRPr lang="en-US" dirty="0"/>
          </a:p>
        </p:txBody>
      </p:sp>
      <p:pic>
        <p:nvPicPr>
          <p:cNvPr id="4" name="Picture 3"/>
          <p:cNvPicPr>
            <a:picLocks noChangeAspect="1"/>
          </p:cNvPicPr>
          <p:nvPr/>
        </p:nvPicPr>
        <p:blipFill>
          <a:blip r:embed="rId2"/>
          <a:stretch>
            <a:fillRect/>
          </a:stretch>
        </p:blipFill>
        <p:spPr>
          <a:xfrm>
            <a:off x="3563888" y="4869160"/>
            <a:ext cx="2857500" cy="1590675"/>
          </a:xfrm>
          <a:prstGeom prst="rect">
            <a:avLst/>
          </a:prstGeom>
        </p:spPr>
      </p:pic>
    </p:spTree>
    <p:extLst>
      <p:ext uri="{BB962C8B-B14F-4D97-AF65-F5344CB8AC3E}">
        <p14:creationId xmlns:p14="http://schemas.microsoft.com/office/powerpoint/2010/main" val="1166762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lgn="r" rtl="1">
              <a:buNone/>
            </a:pPr>
            <a:r>
              <a:rPr lang="fa-IR" dirty="0" smtClean="0"/>
              <a:t>محلول </a:t>
            </a:r>
            <a:r>
              <a:rPr lang="fa-IR" dirty="0"/>
              <a:t>های آبی گلوتارالدئید اسیدی بوده و در این حالت کشنده اسپور نیستند. در صورت ترکیب با عوامل الکیله کننده </a:t>
            </a:r>
            <a:r>
              <a:rPr lang="fa-IR" dirty="0" smtClean="0"/>
              <a:t>فعال،گلوتارالدئید </a:t>
            </a:r>
            <a:r>
              <a:rPr lang="fa-IR" dirty="0"/>
              <a:t>قلیایی شده و خاصیت اسپور کشی آن بروز می کند. در این صورت محلول گلوتارالدئید نیمه عمر </a:t>
            </a:r>
            <a:r>
              <a:rPr lang="fa-IR" dirty="0" smtClean="0"/>
              <a:t>14 </a:t>
            </a:r>
            <a:r>
              <a:rPr lang="fa-IR" dirty="0"/>
              <a:t>روزه دارد. </a:t>
            </a:r>
            <a:r>
              <a:rPr lang="fa-IR" dirty="0" smtClean="0"/>
              <a:t>درغلظت </a:t>
            </a:r>
            <a:r>
              <a:rPr lang="fa-IR" dirty="0"/>
              <a:t>های </a:t>
            </a:r>
            <a:r>
              <a:rPr lang="fa-IR" dirty="0" smtClean="0"/>
              <a:t>2% </a:t>
            </a:r>
            <a:r>
              <a:rPr lang="fa-IR" dirty="0"/>
              <a:t>به مدت </a:t>
            </a:r>
            <a:r>
              <a:rPr lang="fa-IR" dirty="0" smtClean="0"/>
              <a:t>10 </a:t>
            </a:r>
            <a:r>
              <a:rPr lang="fa-IR" dirty="0"/>
              <a:t>ساعت تماس به عنوان استریل کننده استفاده می شود. این محلول با خاصیت میکروب کشی عالی، </a:t>
            </a:r>
            <a:r>
              <a:rPr lang="fa-IR" dirty="0" smtClean="0"/>
              <a:t>اثرخورندگی </a:t>
            </a:r>
            <a:r>
              <a:rPr lang="fa-IR" dirty="0"/>
              <a:t>بر تجهیزات آندوسکوپی، وسایل کائوچویی یا پلاستیکی ندارد.</a:t>
            </a:r>
          </a:p>
          <a:p>
            <a:pPr marL="109728" indent="0" algn="r" rtl="1">
              <a:buNone/>
            </a:pPr>
            <a:r>
              <a:rPr lang="fa-IR" dirty="0"/>
              <a:t>گلوتارالدئید یک ضدعفونی کننده سطح بالا و رایج برای وسایل پزشکی مانند آندوسکوپ ها، لوله های دستگاه </a:t>
            </a:r>
            <a:r>
              <a:rPr lang="fa-IR" dirty="0" smtClean="0"/>
              <a:t>اسپیرومتری،دستگاه </a:t>
            </a:r>
            <a:r>
              <a:rPr lang="fa-IR" dirty="0"/>
              <a:t>های دیالیز، وسایل بیهوشی و تنفس مصنوعی است. از این محلول برای تمیز کردن سطوح غیر بحرانی نباید استفاده کرد </a:t>
            </a:r>
            <a:r>
              <a:rPr lang="fa-IR" dirty="0" smtClean="0"/>
              <a:t>چون سمی </a:t>
            </a:r>
            <a:r>
              <a:rPr lang="fa-IR" dirty="0"/>
              <a:t>و گرانقیمت است. در صورتی که ابزار بعد از شستشو با دترجنت و آب کشی بطور کامل خشک نشوند محلول آماده شده </a:t>
            </a:r>
            <a:r>
              <a:rPr lang="fa-IR" dirty="0" smtClean="0"/>
              <a:t>رقیق شده </a:t>
            </a:r>
            <a:r>
              <a:rPr lang="fa-IR" dirty="0"/>
              <a:t>و اثر آن کاهش می یابد.</a:t>
            </a:r>
          </a:p>
          <a:p>
            <a:pPr marL="109728" indent="0" algn="r" rtl="1">
              <a:buNone/>
            </a:pPr>
            <a:r>
              <a:rPr lang="fa-IR" dirty="0"/>
              <a:t>تماس با محلول گلوتارالدئید برای انسان عوارض ناخواسته دارد. استفاده از این محلول در فضای بدون تهویه، استفاده از مخازن </a:t>
            </a:r>
            <a:r>
              <a:rPr lang="fa-IR" dirty="0" smtClean="0"/>
              <a:t>روبازبرای </a:t>
            </a:r>
            <a:r>
              <a:rPr lang="fa-IR" dirty="0"/>
              <a:t>غوطه وری ابزار، پاشیدن محلول بر روی سطوح و عدم استفاده از وسایل حفاظت فردی می تواند باعث ایجاد عوارضی </a:t>
            </a:r>
            <a:r>
              <a:rPr lang="fa-IR" dirty="0" smtClean="0"/>
              <a:t>همچون:تحریک </a:t>
            </a:r>
            <a:r>
              <a:rPr lang="fa-IR" dirty="0"/>
              <a:t>پوست، تحریک غشاء محیطی، تشدید بیماری های ریوی شود. جهت پایش میزان مواجهه افراد با این محلول تکنیک هایی</a:t>
            </a:r>
          </a:p>
          <a:p>
            <a:pPr marL="109728" indent="0" algn="r" rtl="1">
              <a:buNone/>
            </a:pPr>
            <a:r>
              <a:rPr lang="fa-IR" dirty="0"/>
              <a:t>وجود دارد که می توان در مراکز درمانی استفاده کرد.</a:t>
            </a:r>
          </a:p>
        </p:txBody>
      </p:sp>
      <p:sp>
        <p:nvSpPr>
          <p:cNvPr id="3" name="Title 2"/>
          <p:cNvSpPr>
            <a:spLocks noGrp="1"/>
          </p:cNvSpPr>
          <p:nvPr>
            <p:ph type="title"/>
          </p:nvPr>
        </p:nvSpPr>
        <p:spPr/>
        <p:txBody>
          <a:bodyPr/>
          <a:lstStyle/>
          <a:p>
            <a:pPr algn="r"/>
            <a:r>
              <a:rPr lang="fa-IR" dirty="0"/>
              <a:t>د- گلوتارالدئید:</a:t>
            </a:r>
          </a:p>
        </p:txBody>
      </p:sp>
      <p:pic>
        <p:nvPicPr>
          <p:cNvPr id="4" name="Picture 3"/>
          <p:cNvPicPr>
            <a:picLocks noChangeAspect="1"/>
          </p:cNvPicPr>
          <p:nvPr/>
        </p:nvPicPr>
        <p:blipFill>
          <a:blip r:embed="rId2"/>
          <a:stretch>
            <a:fillRect/>
          </a:stretch>
        </p:blipFill>
        <p:spPr>
          <a:xfrm>
            <a:off x="0" y="4935728"/>
            <a:ext cx="2143125" cy="2143125"/>
          </a:xfrm>
          <a:prstGeom prst="rect">
            <a:avLst/>
          </a:prstGeom>
        </p:spPr>
      </p:pic>
    </p:spTree>
    <p:extLst>
      <p:ext uri="{BB962C8B-B14F-4D97-AF65-F5344CB8AC3E}">
        <p14:creationId xmlns:p14="http://schemas.microsoft.com/office/powerpoint/2010/main" val="34491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a:buNone/>
            </a:pPr>
            <a:r>
              <a:rPr lang="fa-IR" dirty="0"/>
              <a:t>یدوفورها قدرت ضدعفونی ضعیف تا متوسط دارند و هیچ ماده ضدعفونی کننده سطح بالایی با پایه ماده فعال اصلی ید به بازار عرضه</a:t>
            </a:r>
          </a:p>
          <a:p>
            <a:pPr marL="109728" indent="0" algn="r">
              <a:buNone/>
            </a:pPr>
            <a:r>
              <a:rPr lang="fa-IR" dirty="0"/>
              <a:t>نشده است. شناخته شده ترین و پر مصرف ترین یدوفور، پوویدین آیوداین است. محلول پوویدین آیوداین با رقت 9:955 اثر کشندگی</a:t>
            </a:r>
          </a:p>
          <a:p>
            <a:pPr marL="109728" indent="0" algn="r">
              <a:buNone/>
            </a:pPr>
            <a:r>
              <a:rPr lang="fa-IR" dirty="0"/>
              <a:t>سریعتری نسبت به محلول غلیظ آن دارد. از ترکیبات ید نباید برای کاتترهای سیلیکونی استفاده کرد. یدوفورها همچنین برای ضد</a:t>
            </a:r>
          </a:p>
          <a:p>
            <a:pPr marL="109728" indent="0" algn="r">
              <a:buNone/>
            </a:pPr>
            <a:r>
              <a:rPr lang="fa-IR" dirty="0" smtClean="0"/>
              <a:t>عفونی </a:t>
            </a:r>
            <a:r>
              <a:rPr lang="fa-IR" dirty="0"/>
              <a:t>سطوح سخت مناسب نیستند.</a:t>
            </a:r>
          </a:p>
        </p:txBody>
      </p:sp>
      <p:sp>
        <p:nvSpPr>
          <p:cNvPr id="3" name="Title 2"/>
          <p:cNvSpPr>
            <a:spLocks noGrp="1"/>
          </p:cNvSpPr>
          <p:nvPr>
            <p:ph type="title"/>
          </p:nvPr>
        </p:nvSpPr>
        <p:spPr/>
        <p:txBody>
          <a:bodyPr/>
          <a:lstStyle/>
          <a:p>
            <a:pPr algn="r"/>
            <a:r>
              <a:rPr lang="fa-IR" dirty="0"/>
              <a:t>ه - یدوفورها:</a:t>
            </a:r>
          </a:p>
        </p:txBody>
      </p:sp>
      <p:pic>
        <p:nvPicPr>
          <p:cNvPr id="4" name="Picture 3"/>
          <p:cNvPicPr>
            <a:picLocks noChangeAspect="1"/>
          </p:cNvPicPr>
          <p:nvPr/>
        </p:nvPicPr>
        <p:blipFill>
          <a:blip r:embed="rId2"/>
          <a:stretch>
            <a:fillRect/>
          </a:stretch>
        </p:blipFill>
        <p:spPr>
          <a:xfrm>
            <a:off x="1619672" y="4365104"/>
            <a:ext cx="2476500" cy="1847850"/>
          </a:xfrm>
          <a:prstGeom prst="rect">
            <a:avLst/>
          </a:prstGeom>
        </p:spPr>
      </p:pic>
    </p:spTree>
    <p:extLst>
      <p:ext uri="{BB962C8B-B14F-4D97-AF65-F5344CB8AC3E}">
        <p14:creationId xmlns:p14="http://schemas.microsoft.com/office/powerpoint/2010/main" val="1422449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616624"/>
          </a:xfrm>
        </p:spPr>
        <p:txBody>
          <a:bodyPr>
            <a:normAutofit fontScale="85000" lnSpcReduction="10000"/>
          </a:bodyPr>
          <a:lstStyle/>
          <a:p>
            <a:r>
              <a:rPr lang="fa-IR" b="1" dirty="0" smtClean="0"/>
              <a:t>قبل </a:t>
            </a:r>
            <a:r>
              <a:rPr lang="fa-IR" b="1" dirty="0"/>
              <a:t>از ورود به بحث عفونت زدايی فیزيکی و شیمیايی لازم است به ذكر برخی از اصطلاحات رايج در اين زمینه بپردازيم تا ضمن درك مفاهیم و به كارگیري روشها از </a:t>
            </a:r>
            <a:r>
              <a:rPr lang="fa-IR" b="1" dirty="0" smtClean="0"/>
              <a:t>اصطلاحات،برداشتهاي </a:t>
            </a:r>
            <a:r>
              <a:rPr lang="fa-IR" b="1" dirty="0"/>
              <a:t>ناهمگون نداشته باشیم</a:t>
            </a:r>
            <a:r>
              <a:rPr lang="fa-IR" b="1" dirty="0" smtClean="0"/>
              <a:t>.</a:t>
            </a:r>
          </a:p>
          <a:p>
            <a:endParaRPr lang="fa-IR" b="1" dirty="0" smtClean="0"/>
          </a:p>
          <a:p>
            <a:r>
              <a:rPr lang="fa-IR" b="1" dirty="0"/>
              <a:t>پاك كردن </a:t>
            </a:r>
            <a:r>
              <a:rPr lang="fa-IR" b="1" dirty="0" smtClean="0"/>
              <a:t>(</a:t>
            </a:r>
            <a:r>
              <a:rPr lang="en-US" b="1" dirty="0" smtClean="0"/>
              <a:t>Cleaning </a:t>
            </a:r>
            <a:r>
              <a:rPr lang="fa-IR" b="1" dirty="0" smtClean="0"/>
              <a:t>  ) يعنی </a:t>
            </a:r>
            <a:r>
              <a:rPr lang="fa-IR" b="1" dirty="0"/>
              <a:t>زدودن "دبريها" يا مواد قابل رويت با آب</a:t>
            </a:r>
            <a:r>
              <a:rPr lang="fa-IR" b="1" dirty="0" smtClean="0"/>
              <a:t>.</a:t>
            </a:r>
          </a:p>
          <a:p>
            <a:endParaRPr lang="fa-IR" b="1" dirty="0" smtClean="0"/>
          </a:p>
          <a:p>
            <a:r>
              <a:rPr lang="fa-IR" b="1" dirty="0"/>
              <a:t>گندزدايی </a:t>
            </a:r>
            <a:r>
              <a:rPr lang="fa-IR" b="1" dirty="0" smtClean="0"/>
              <a:t>(</a:t>
            </a:r>
            <a:r>
              <a:rPr lang="en-US" b="1" dirty="0" smtClean="0"/>
              <a:t>Disinfection </a:t>
            </a:r>
            <a:r>
              <a:rPr lang="fa-IR" b="1" dirty="0" smtClean="0"/>
              <a:t>  )يعنی </a:t>
            </a:r>
            <a:r>
              <a:rPr lang="fa-IR" b="1" dirty="0"/>
              <a:t>استفاده از روشهاي فیزيکی يا شیمیايی به منظور كم كردن بار میکروبی</a:t>
            </a:r>
            <a:r>
              <a:rPr lang="fa-IR" b="1" dirty="0" smtClean="0"/>
              <a:t>.</a:t>
            </a:r>
          </a:p>
          <a:p>
            <a:endParaRPr lang="fa-IR" b="1" dirty="0" smtClean="0"/>
          </a:p>
          <a:p>
            <a:r>
              <a:rPr lang="fa-IR" b="1" dirty="0"/>
              <a:t>آلودگی زدايی </a:t>
            </a:r>
            <a:r>
              <a:rPr lang="fa-IR" b="1" dirty="0" smtClean="0"/>
              <a:t>(</a:t>
            </a:r>
            <a:r>
              <a:rPr lang="en-US" b="1" dirty="0" smtClean="0"/>
              <a:t>Disinfestation  </a:t>
            </a:r>
            <a:r>
              <a:rPr lang="fa-IR" b="1" dirty="0" smtClean="0"/>
              <a:t>  )بر </a:t>
            </a:r>
            <a:r>
              <a:rPr lang="fa-IR" b="1" dirty="0"/>
              <a:t>طبق اداره بهداشت و ايمنی شغلی (</a:t>
            </a:r>
            <a:r>
              <a:rPr lang="en-US" b="1" dirty="0"/>
              <a:t>OSHA) </a:t>
            </a:r>
            <a:r>
              <a:rPr lang="fa-IR" b="1" dirty="0" smtClean="0"/>
              <a:t> )آلودگی </a:t>
            </a:r>
            <a:r>
              <a:rPr lang="fa-IR" b="1" dirty="0"/>
              <a:t>زدايی به معناي " استفاده از وسا يل فیزيکی يا شیمیايی براي حذف، غیرفعال سازي يا </a:t>
            </a:r>
            <a:r>
              <a:rPr lang="fa-IR" b="1" dirty="0" smtClean="0"/>
              <a:t>نابودي پاتوژن </a:t>
            </a:r>
            <a:r>
              <a:rPr lang="fa-IR" b="1" dirty="0"/>
              <a:t>هاي منتقله از طريق خون بر روي سطح يااقلام تا جايی كه آنها قادر به انتقال ذرات عفونی نبوده و سطح يا وسیله براي دست زدن، استفاده يا امحاء ،ايمن باشد " است . اين </a:t>
            </a:r>
            <a:r>
              <a:rPr lang="fa-IR" b="1" dirty="0" smtClean="0"/>
              <a:t>واژه عموما </a:t>
            </a:r>
            <a:r>
              <a:rPr lang="fa-IR" b="1" dirty="0"/>
              <a:t>در مراكز بهداشتی درمانی به همه ارگانیسم هاي پاتوژن و نه فقط آنها يی كه از طريق خون منتقل می شوند، اطلاق می شود</a:t>
            </a:r>
            <a:endParaRPr lang="en-US" dirty="0"/>
          </a:p>
        </p:txBody>
      </p:sp>
      <p:sp>
        <p:nvSpPr>
          <p:cNvPr id="3" name="Title 2"/>
          <p:cNvSpPr>
            <a:spLocks noGrp="1"/>
          </p:cNvSpPr>
          <p:nvPr>
            <p:ph type="title"/>
          </p:nvPr>
        </p:nvSpPr>
        <p:spPr/>
        <p:txBody>
          <a:bodyPr>
            <a:normAutofit fontScale="90000"/>
          </a:bodyPr>
          <a:lstStyle/>
          <a:p>
            <a:pPr algn="ctr"/>
            <a:r>
              <a:rPr lang="fa-IR" dirty="0"/>
              <a:t>تعاريف و اصطلاحات عفونت زدايي:</a:t>
            </a:r>
            <a:br>
              <a:rPr lang="fa-IR" dirty="0"/>
            </a:br>
            <a:endParaRPr lang="en-US" dirty="0"/>
          </a:p>
        </p:txBody>
      </p:sp>
    </p:spTree>
    <p:extLst>
      <p:ext uri="{BB962C8B-B14F-4D97-AF65-F5344CB8AC3E}">
        <p14:creationId xmlns:p14="http://schemas.microsoft.com/office/powerpoint/2010/main" val="2314665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85000" lnSpcReduction="20000"/>
          </a:bodyPr>
          <a:lstStyle/>
          <a:p>
            <a:pPr marL="109728" indent="0" algn="r">
              <a:buNone/>
            </a:pPr>
            <a:r>
              <a:rPr lang="fa-IR" b="1" dirty="0"/>
              <a:t>و- پراکسید هیدروژن:</a:t>
            </a:r>
          </a:p>
          <a:p>
            <a:pPr marL="109728" indent="0" algn="r">
              <a:buNone/>
            </a:pPr>
            <a:r>
              <a:rPr lang="fa-IR" dirty="0"/>
              <a:t>پراکسید هیدروژن در دسته ضدعفونی کننده های سطح بالا قرار دارد. بر روی طیف وسیعی از ارگانیسم ها شامل باکتری، قارچ ها،</a:t>
            </a:r>
          </a:p>
          <a:p>
            <a:pPr marL="109728" indent="0" algn="r">
              <a:buNone/>
            </a:pPr>
            <a:r>
              <a:rPr lang="fa-IR" dirty="0"/>
              <a:t>مخمرها، ویروس ها و اسپورها موثر است. این محلول در مقابل باکتری های گرم منفی فعالیت بیشتری دارد</a:t>
            </a:r>
            <a:r>
              <a:rPr lang="fa-IR" dirty="0" smtClean="0"/>
              <a:t>.</a:t>
            </a:r>
          </a:p>
          <a:p>
            <a:pPr marL="109728" indent="0" algn="r">
              <a:buNone/>
            </a:pPr>
            <a:endParaRPr lang="fa-IR" dirty="0"/>
          </a:p>
          <a:p>
            <a:pPr marL="109728" indent="0" algn="r">
              <a:buNone/>
            </a:pPr>
            <a:r>
              <a:rPr lang="fa-IR" b="1" dirty="0"/>
              <a:t>ب- فنل و ترکیبات فنلی:</a:t>
            </a:r>
          </a:p>
          <a:p>
            <a:pPr marL="109728" indent="0" algn="r">
              <a:buNone/>
            </a:pPr>
            <a:r>
              <a:rPr lang="fa-IR" dirty="0"/>
              <a:t>این ترکیبات در دسته گندزداهای سطح پایین تا متوسط قرار دارند. اثر خوبی روی باکتری های گرم مثبت دارند. روی باکتری های </a:t>
            </a:r>
            <a:r>
              <a:rPr lang="fa-IR" dirty="0" smtClean="0"/>
              <a:t>گرم منفی،مایکوباکتری </a:t>
            </a:r>
            <a:r>
              <a:rPr lang="fa-IR" dirty="0"/>
              <a:t>ها و برخی ویروس ها فعالیت کمتری دارند. مواد آلی مثل خون، فعالیت باکتری کشی این دسته را کاهش می دهند</a:t>
            </a:r>
            <a:r>
              <a:rPr lang="fa-IR" dirty="0" smtClean="0"/>
              <a:t>.</a:t>
            </a:r>
          </a:p>
          <a:p>
            <a:pPr marL="109728" indent="0" algn="r">
              <a:buNone/>
            </a:pPr>
            <a:endParaRPr lang="fa-IR" dirty="0"/>
          </a:p>
          <a:p>
            <a:pPr marL="109728" indent="0" algn="r">
              <a:buNone/>
            </a:pPr>
            <a:r>
              <a:rPr lang="fa-IR" b="1" dirty="0"/>
              <a:t>پ- ترکیبات آمونیوم چهار ظرفیتی:</a:t>
            </a:r>
          </a:p>
          <a:p>
            <a:pPr marL="109728" indent="0" algn="r">
              <a:buNone/>
            </a:pPr>
            <a:r>
              <a:rPr lang="fa-IR" dirty="0"/>
              <a:t>این ترکیبات در دسته گندزداهای سطح پایین قرار دارند. در مقابل مایکوباکتری ها و قارچ ها فعالیت کمتری دارند. برای گندزدایی</a:t>
            </a:r>
          </a:p>
          <a:p>
            <a:pPr marL="109728" indent="0" algn="r">
              <a:buNone/>
            </a:pPr>
            <a:r>
              <a:rPr lang="fa-IR" dirty="0"/>
              <a:t>سطوح غیربحرانی مثل زمین، مبلمان و دیوارها </a:t>
            </a:r>
            <a:endParaRPr lang="fa-IR" dirty="0" smtClean="0"/>
          </a:p>
          <a:p>
            <a:pPr marL="109728" indent="0" algn="r">
              <a:buNone/>
            </a:pPr>
            <a:r>
              <a:rPr lang="fa-IR" dirty="0" smtClean="0"/>
              <a:t>می </a:t>
            </a:r>
            <a:r>
              <a:rPr lang="fa-IR" dirty="0"/>
              <a:t>توان از آن ها استفاده نمود.</a:t>
            </a:r>
          </a:p>
        </p:txBody>
      </p:sp>
      <p:pic>
        <p:nvPicPr>
          <p:cNvPr id="3" name="Picture 2"/>
          <p:cNvPicPr>
            <a:picLocks noChangeAspect="1"/>
          </p:cNvPicPr>
          <p:nvPr/>
        </p:nvPicPr>
        <p:blipFill>
          <a:blip r:embed="rId2"/>
          <a:stretch>
            <a:fillRect/>
          </a:stretch>
        </p:blipFill>
        <p:spPr>
          <a:xfrm>
            <a:off x="472108" y="1700808"/>
            <a:ext cx="1811412" cy="1005086"/>
          </a:xfrm>
          <a:prstGeom prst="rect">
            <a:avLst/>
          </a:prstGeom>
        </p:spPr>
      </p:pic>
      <p:pic>
        <p:nvPicPr>
          <p:cNvPr id="4" name="Picture 3"/>
          <p:cNvPicPr>
            <a:picLocks noChangeAspect="1"/>
          </p:cNvPicPr>
          <p:nvPr/>
        </p:nvPicPr>
        <p:blipFill>
          <a:blip r:embed="rId3"/>
          <a:stretch>
            <a:fillRect/>
          </a:stretch>
        </p:blipFill>
        <p:spPr>
          <a:xfrm>
            <a:off x="683568" y="3420488"/>
            <a:ext cx="2160240" cy="936104"/>
          </a:xfrm>
          <a:prstGeom prst="rect">
            <a:avLst/>
          </a:prstGeom>
        </p:spPr>
      </p:pic>
      <p:pic>
        <p:nvPicPr>
          <p:cNvPr id="5" name="Picture 4"/>
          <p:cNvPicPr>
            <a:picLocks noChangeAspect="1"/>
          </p:cNvPicPr>
          <p:nvPr/>
        </p:nvPicPr>
        <p:blipFill>
          <a:blip r:embed="rId4"/>
          <a:stretch>
            <a:fillRect/>
          </a:stretch>
        </p:blipFill>
        <p:spPr>
          <a:xfrm>
            <a:off x="1151670" y="5085184"/>
            <a:ext cx="2196193" cy="1772816"/>
          </a:xfrm>
          <a:prstGeom prst="rect">
            <a:avLst/>
          </a:prstGeom>
        </p:spPr>
      </p:pic>
    </p:spTree>
    <p:extLst>
      <p:ext uri="{BB962C8B-B14F-4D97-AF65-F5344CB8AC3E}">
        <p14:creationId xmlns:p14="http://schemas.microsoft.com/office/powerpoint/2010/main" val="4001863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fa-IR" b="1" dirty="0"/>
              <a:t>پس از پاکسازی کامل و خشک شدن، ابزار و وسایل از طریق پنجره به منطقه تمیز تحویل داده می شوند. </a:t>
            </a:r>
            <a:r>
              <a:rPr lang="fa-IR" b="1" dirty="0" smtClean="0"/>
              <a:t>(در این مرحله</a:t>
            </a:r>
            <a:r>
              <a:rPr lang="fa-IR" dirty="0" smtClean="0"/>
              <a:t>پرسنل </a:t>
            </a:r>
            <a:r>
              <a:rPr lang="fa-IR" dirty="0"/>
              <a:t>از دستکش یکبار مصرف و یا لاتکس استفاده </a:t>
            </a:r>
            <a:r>
              <a:rPr lang="fa-IR" dirty="0" smtClean="0"/>
              <a:t>نمایید)</a:t>
            </a:r>
            <a:r>
              <a:rPr lang="fa-IR" b="1" dirty="0" smtClean="0"/>
              <a:t>قبل </a:t>
            </a:r>
            <a:r>
              <a:rPr lang="fa-IR" b="1" dirty="0"/>
              <a:t>از شروع به </a:t>
            </a:r>
            <a:r>
              <a:rPr lang="fa-IR" b="1" dirty="0" smtClean="0"/>
              <a:t>کارپرسنل </a:t>
            </a:r>
            <a:r>
              <a:rPr lang="fa-IR" b="1" dirty="0"/>
              <a:t>باید دست های خود را با تکنیک صحیح بشویند. میز کار باید بهداشتی و تمیز بوده و بدون درز و شکاف باشد. به طور </a:t>
            </a:r>
            <a:r>
              <a:rPr lang="fa-IR" b="1" dirty="0" smtClean="0"/>
              <a:t>کلی هدف </a:t>
            </a:r>
            <a:r>
              <a:rPr lang="fa-IR" b="1" dirty="0"/>
              <a:t>از بسته بندی وسایل حفظ آن ها و جلوگیری از آلودگی است. بسته بندی باید طوری باشد که تا زمان باز شدن و استفاده، </a:t>
            </a:r>
            <a:r>
              <a:rPr lang="fa-IR" b="1" dirty="0" smtClean="0"/>
              <a:t>به صورت </a:t>
            </a:r>
            <a:r>
              <a:rPr lang="fa-IR" b="1" dirty="0"/>
              <a:t>استریل حفظ گردد. بسته بندی باید به گونه ای باشد که مانع فرایند استریلیزاسیون نشده و عامل استریل کننده </a:t>
            </a:r>
            <a:r>
              <a:rPr lang="fa-IR" b="1" dirty="0" smtClean="0"/>
              <a:t>بخار </a:t>
            </a:r>
            <a:r>
              <a:rPr lang="fa-IR" b="1" dirty="0"/>
              <a:t>یا </a:t>
            </a:r>
            <a:r>
              <a:rPr lang="fa-IR" b="1" dirty="0" smtClean="0"/>
              <a:t>گازبتواند </a:t>
            </a:r>
            <a:r>
              <a:rPr lang="fa-IR" b="1" dirty="0"/>
              <a:t>از بسته بندی عبور کند. باز کردن بسته بندی باید به راحتی انجام شده و برداشتن وسایل از داخل </a:t>
            </a:r>
            <a:r>
              <a:rPr lang="fa-IR" b="1" dirty="0" smtClean="0"/>
              <a:t>آن بدون </a:t>
            </a:r>
            <a:r>
              <a:rPr lang="fa-IR" b="1" dirty="0"/>
              <a:t>آلوده </a:t>
            </a:r>
            <a:r>
              <a:rPr lang="fa-IR" b="1" dirty="0" smtClean="0"/>
              <a:t>شدن محتویات </a:t>
            </a:r>
            <a:r>
              <a:rPr lang="fa-IR" b="1" dirty="0"/>
              <a:t>امکان پذیر باشد.</a:t>
            </a:r>
          </a:p>
        </p:txBody>
      </p:sp>
      <p:sp>
        <p:nvSpPr>
          <p:cNvPr id="3" name="Title 2"/>
          <p:cNvSpPr>
            <a:spLocks noGrp="1"/>
          </p:cNvSpPr>
          <p:nvPr>
            <p:ph type="title"/>
          </p:nvPr>
        </p:nvSpPr>
        <p:spPr/>
        <p:txBody>
          <a:bodyPr/>
          <a:lstStyle/>
          <a:p>
            <a:pPr algn="r"/>
            <a:r>
              <a:rPr lang="fa-IR" dirty="0"/>
              <a:t>فرآیند بسته بندی</a:t>
            </a:r>
          </a:p>
        </p:txBody>
      </p:sp>
    </p:spTree>
    <p:extLst>
      <p:ext uri="{BB962C8B-B14F-4D97-AF65-F5344CB8AC3E}">
        <p14:creationId xmlns:p14="http://schemas.microsoft.com/office/powerpoint/2010/main" val="2702650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r" rtl="1">
              <a:buNone/>
            </a:pPr>
            <a:r>
              <a:rPr lang="fa-IR" b="1" dirty="0"/>
              <a:t>مانع مناسبی در برابر عوامل بیولوژیک بوده و حامل یا ناقل باکتری نباشد.</a:t>
            </a:r>
          </a:p>
          <a:p>
            <a:pPr marL="109728" indent="0" algn="r" rtl="1">
              <a:buNone/>
            </a:pPr>
            <a:r>
              <a:rPr lang="fa-IR" b="1" dirty="0"/>
              <a:t>- با دوام باشد.</a:t>
            </a:r>
          </a:p>
          <a:p>
            <a:pPr marL="109728" indent="0" algn="r" rtl="1">
              <a:buNone/>
            </a:pPr>
            <a:r>
              <a:rPr lang="fa-IR" b="1" dirty="0"/>
              <a:t>- یکپارچه، سالم و بدون سوراخ و پارگی باشد.</a:t>
            </a:r>
          </a:p>
          <a:p>
            <a:pPr marL="109728" indent="0" algn="r" rtl="1">
              <a:buNone/>
            </a:pPr>
            <a:r>
              <a:rPr lang="fa-IR" b="1" dirty="0"/>
              <a:t>- نسبت به رطوبت، پارگی و سایش مقاوم باشد.</a:t>
            </a:r>
          </a:p>
          <a:p>
            <a:pPr marL="109728" indent="0" algn="r" rtl="1">
              <a:buNone/>
            </a:pPr>
            <a:r>
              <a:rPr lang="fa-IR" b="1" dirty="0" smtClean="0"/>
              <a:t>- </a:t>
            </a:r>
            <a:r>
              <a:rPr lang="fa-IR" b="1" dirty="0"/>
              <a:t>عاری از مواد سمی و لکه باشد و کمترین پرز یا فیبر از خود آزاد </a:t>
            </a:r>
            <a:r>
              <a:rPr lang="fa-IR" b="1" dirty="0" smtClean="0"/>
              <a:t>کند</a:t>
            </a:r>
            <a:r>
              <a:rPr lang="fa-IR" b="1" dirty="0"/>
              <a:t>. میزان پرزهای بسیار ریز </a:t>
            </a:r>
            <a:r>
              <a:rPr lang="fa-IR" b="1" dirty="0" smtClean="0"/>
              <a:t>در </a:t>
            </a:r>
            <a:r>
              <a:rPr lang="fa-IR" b="1" dirty="0"/>
              <a:t>حد </a:t>
            </a:r>
            <a:r>
              <a:rPr lang="fa-IR" b="1" dirty="0" smtClean="0"/>
              <a:t>میکرون </a:t>
            </a:r>
            <a:r>
              <a:rPr lang="fa-IR" b="1" dirty="0"/>
              <a:t>در </a:t>
            </a:r>
            <a:r>
              <a:rPr lang="fa-IR" b="1" dirty="0" smtClean="0"/>
              <a:t>محل جراحی </a:t>
            </a:r>
            <a:r>
              <a:rPr lang="fa-IR" b="1" dirty="0"/>
              <a:t>باید به حداقل برسد زیرا پرز خود به صورت ناقل میکروارگانیسم عمل می کند. همچنین بافتهای بدن به پرز به </a:t>
            </a:r>
            <a:r>
              <a:rPr lang="fa-IR" b="1" dirty="0" smtClean="0"/>
              <a:t>عنوان یک </a:t>
            </a:r>
            <a:r>
              <a:rPr lang="fa-IR" b="1" dirty="0"/>
              <a:t>جسم خارجی واکنش نشان می دهند.</a:t>
            </a:r>
          </a:p>
          <a:p>
            <a:pPr marL="109728" indent="0" algn="r" rtl="1">
              <a:buNone/>
            </a:pPr>
            <a:r>
              <a:rPr lang="fa-IR" b="1" dirty="0"/>
              <a:t>- با وسایل و عامل استریل کننده واکنش ندهد</a:t>
            </a:r>
          </a:p>
        </p:txBody>
      </p:sp>
      <p:sp>
        <p:nvSpPr>
          <p:cNvPr id="3" name="Title 2"/>
          <p:cNvSpPr>
            <a:spLocks noGrp="1"/>
          </p:cNvSpPr>
          <p:nvPr>
            <p:ph type="title"/>
          </p:nvPr>
        </p:nvSpPr>
        <p:spPr/>
        <p:txBody>
          <a:bodyPr>
            <a:noAutofit/>
          </a:bodyPr>
          <a:lstStyle/>
          <a:p>
            <a:pPr algn="r"/>
            <a:r>
              <a:rPr lang="fa-IR" sz="2800" b="0" dirty="0"/>
              <a:t>جنس مواد بسته بندی باید با استانداردهای ملی و بین المللی و روش استریلیزاسیون </a:t>
            </a:r>
            <a:r>
              <a:rPr lang="fa-IR" sz="2800" b="0" dirty="0" smtClean="0"/>
              <a:t>سازگاربوده </a:t>
            </a:r>
            <a:r>
              <a:rPr lang="fa-IR" sz="2800" b="0" dirty="0"/>
              <a:t>و شرایط زیر را دارا باشد:</a:t>
            </a:r>
            <a:endParaRPr lang="fa-IR" sz="2800" dirty="0"/>
          </a:p>
        </p:txBody>
      </p:sp>
    </p:spTree>
    <p:extLst>
      <p:ext uri="{BB962C8B-B14F-4D97-AF65-F5344CB8AC3E}">
        <p14:creationId xmlns:p14="http://schemas.microsoft.com/office/powerpoint/2010/main" val="30395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marL="109728" indent="0" algn="r">
              <a:buNone/>
            </a:pPr>
            <a:r>
              <a:rPr lang="fa-IR" b="1" dirty="0" smtClean="0"/>
              <a:t>-عامل </a:t>
            </a:r>
            <a:r>
              <a:rPr lang="fa-IR" b="1" dirty="0"/>
              <a:t>استریل کننده </a:t>
            </a:r>
            <a:r>
              <a:rPr lang="fa-IR" b="1" dirty="0" smtClean="0"/>
              <a:t>گاز </a:t>
            </a:r>
            <a:r>
              <a:rPr lang="fa-IR" b="1" dirty="0"/>
              <a:t>یا </a:t>
            </a:r>
            <a:r>
              <a:rPr lang="fa-IR" b="1" dirty="0" smtClean="0"/>
              <a:t>بخار </a:t>
            </a:r>
            <a:r>
              <a:rPr lang="fa-IR" b="1" dirty="0"/>
              <a:t>به راحتی به داخل بسته بندی نفوذ کند. قسمت کاغذی وی پک ها، کاغذ کرپ </a:t>
            </a:r>
            <a:r>
              <a:rPr lang="fa-IR" b="1" dirty="0" smtClean="0"/>
              <a:t>وکاغذهای </a:t>
            </a:r>
            <a:r>
              <a:rPr lang="fa-IR" b="1" dirty="0"/>
              <a:t>صنعتی و بافته نشده معمولا نفوذپذیری خوبی دارند در حالی که کاغذ گرافت به خوبی بخار و گاز را </a:t>
            </a:r>
            <a:r>
              <a:rPr lang="fa-IR" b="1" dirty="0" smtClean="0"/>
              <a:t>عبورنمی </a:t>
            </a:r>
            <a:r>
              <a:rPr lang="fa-IR" b="1" dirty="0"/>
              <a:t>دهد.</a:t>
            </a:r>
          </a:p>
          <a:p>
            <a:pPr marL="109728" indent="0" algn="r">
              <a:buNone/>
            </a:pPr>
            <a:r>
              <a:rPr lang="fa-IR" b="1" dirty="0"/>
              <a:t>- حتی الامکان نسبت به آب نفوذناپذیر </a:t>
            </a:r>
            <a:r>
              <a:rPr lang="fa-IR" b="1" dirty="0" smtClean="0"/>
              <a:t>ضد آب </a:t>
            </a:r>
            <a:r>
              <a:rPr lang="fa-IR" b="1" dirty="0"/>
              <a:t>باشد.</a:t>
            </a:r>
          </a:p>
          <a:p>
            <a:pPr marL="109728" indent="0" algn="r">
              <a:buNone/>
            </a:pPr>
            <a:r>
              <a:rPr lang="fa-IR" b="1" dirty="0"/>
              <a:t>- حتی الامکان پس از فرآیند استریل سازی، با بسته شدن کامل منافذ، اجازه ورود هوا به داخل بسته را ندهد.</a:t>
            </a:r>
          </a:p>
          <a:p>
            <a:pPr algn="r">
              <a:buFontTx/>
              <a:buChar char="-"/>
            </a:pPr>
            <a:r>
              <a:rPr lang="fa-IR" b="1" dirty="0" smtClean="0"/>
              <a:t>فقط </a:t>
            </a:r>
            <a:r>
              <a:rPr lang="fa-IR" b="1" dirty="0"/>
              <a:t>از موادی برای بسته بندی استفاده شود که برای همین منظور تولید شده باشند. </a:t>
            </a:r>
            <a:endParaRPr lang="fa-IR" b="1" dirty="0" smtClean="0"/>
          </a:p>
          <a:p>
            <a:pPr algn="r">
              <a:buFontTx/>
              <a:buChar char="-"/>
            </a:pPr>
            <a:r>
              <a:rPr lang="fa-IR" b="1" dirty="0" smtClean="0"/>
              <a:t>پوشش </a:t>
            </a:r>
            <a:r>
              <a:rPr lang="fa-IR" b="1" dirty="0"/>
              <a:t>باید دارای رتبه طبی باشد </a:t>
            </a:r>
            <a:r>
              <a:rPr lang="fa-IR" b="1" dirty="0" smtClean="0"/>
              <a:t>یعنی مجوز </a:t>
            </a:r>
            <a:r>
              <a:rPr lang="fa-IR" b="1" dirty="0"/>
              <a:t>استفاده در مقاصد پزشکی را دارا باشد.</a:t>
            </a:r>
          </a:p>
        </p:txBody>
      </p:sp>
    </p:spTree>
    <p:extLst>
      <p:ext uri="{BB962C8B-B14F-4D97-AF65-F5344CB8AC3E}">
        <p14:creationId xmlns:p14="http://schemas.microsoft.com/office/powerpoint/2010/main" val="594634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a:buNone/>
            </a:pPr>
            <a:r>
              <a:rPr lang="fa-IR" b="1" dirty="0">
                <a:solidFill>
                  <a:srgbClr val="00B050"/>
                </a:solidFill>
              </a:rPr>
              <a:t>سالم بودن لایه های خارجی بسته، </a:t>
            </a:r>
            <a:endParaRPr lang="fa-IR" b="1" dirty="0" smtClean="0">
              <a:solidFill>
                <a:srgbClr val="00B050"/>
              </a:solidFill>
            </a:endParaRPr>
          </a:p>
          <a:p>
            <a:pPr marL="109728" indent="0" algn="r">
              <a:buNone/>
            </a:pPr>
            <a:r>
              <a:rPr lang="fa-IR" b="1" dirty="0" smtClean="0">
                <a:solidFill>
                  <a:srgbClr val="00B050"/>
                </a:solidFill>
              </a:rPr>
              <a:t>دوخت </a:t>
            </a:r>
            <a:r>
              <a:rPr lang="fa-IR" b="1" dirty="0">
                <a:solidFill>
                  <a:srgbClr val="00B050"/>
                </a:solidFill>
              </a:rPr>
              <a:t>صحیح یا پلمب بودن بسته، </a:t>
            </a:r>
            <a:endParaRPr lang="fa-IR" b="1" dirty="0" smtClean="0">
              <a:solidFill>
                <a:srgbClr val="00B050"/>
              </a:solidFill>
            </a:endParaRPr>
          </a:p>
          <a:p>
            <a:pPr marL="109728" indent="0" algn="r">
              <a:buNone/>
            </a:pPr>
            <a:r>
              <a:rPr lang="fa-IR" b="1" dirty="0" smtClean="0">
                <a:solidFill>
                  <a:srgbClr val="00B050"/>
                </a:solidFill>
              </a:rPr>
              <a:t>برچسب صحیح</a:t>
            </a:r>
            <a:r>
              <a:rPr lang="fa-IR" b="1" dirty="0">
                <a:solidFill>
                  <a:srgbClr val="00B050"/>
                </a:solidFill>
              </a:rPr>
              <a:t>، </a:t>
            </a:r>
            <a:endParaRPr lang="fa-IR" b="1" dirty="0" smtClean="0">
              <a:solidFill>
                <a:srgbClr val="00B050"/>
              </a:solidFill>
            </a:endParaRPr>
          </a:p>
          <a:p>
            <a:pPr marL="109728" indent="0" algn="r">
              <a:buNone/>
            </a:pPr>
            <a:r>
              <a:rPr lang="fa-IR" b="1" dirty="0" smtClean="0">
                <a:solidFill>
                  <a:srgbClr val="00B050"/>
                </a:solidFill>
              </a:rPr>
              <a:t>استفاده صحیح </a:t>
            </a:r>
            <a:r>
              <a:rPr lang="fa-IR" b="1" dirty="0">
                <a:solidFill>
                  <a:srgbClr val="00B050"/>
                </a:solidFill>
              </a:rPr>
              <a:t>از اندیکاتور شیمیایی، </a:t>
            </a:r>
            <a:endParaRPr lang="fa-IR" b="1" dirty="0" smtClean="0">
              <a:solidFill>
                <a:srgbClr val="00B050"/>
              </a:solidFill>
            </a:endParaRPr>
          </a:p>
          <a:p>
            <a:pPr marL="109728" indent="0" algn="r">
              <a:buNone/>
            </a:pPr>
            <a:r>
              <a:rPr lang="fa-IR" b="1" dirty="0" smtClean="0">
                <a:solidFill>
                  <a:srgbClr val="00B050"/>
                </a:solidFill>
              </a:rPr>
              <a:t>تاریخ </a:t>
            </a:r>
            <a:r>
              <a:rPr lang="fa-IR" b="1" dirty="0">
                <a:solidFill>
                  <a:srgbClr val="00B050"/>
                </a:solidFill>
              </a:rPr>
              <a:t>انقضاء بسته</a:t>
            </a:r>
          </a:p>
        </p:txBody>
      </p:sp>
      <p:sp>
        <p:nvSpPr>
          <p:cNvPr id="3" name="Title 2"/>
          <p:cNvSpPr>
            <a:spLocks noGrp="1"/>
          </p:cNvSpPr>
          <p:nvPr>
            <p:ph type="title"/>
          </p:nvPr>
        </p:nvSpPr>
        <p:spPr/>
        <p:txBody>
          <a:bodyPr>
            <a:normAutofit fontScale="90000"/>
          </a:bodyPr>
          <a:lstStyle/>
          <a:p>
            <a:r>
              <a:rPr lang="fa-IR" b="0" dirty="0"/>
              <a:t>جهت ارزیابی بسته ها باید به این نکات توجه نمود:</a:t>
            </a:r>
            <a:endParaRPr lang="fa-IR" dirty="0"/>
          </a:p>
        </p:txBody>
      </p:sp>
    </p:spTree>
    <p:extLst>
      <p:ext uri="{BB962C8B-B14F-4D97-AF65-F5344CB8AC3E}">
        <p14:creationId xmlns:p14="http://schemas.microsoft.com/office/powerpoint/2010/main" val="37823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a:bodyPr>
          <a:lstStyle/>
          <a:p>
            <a:pPr marL="109728" indent="0" algn="r" rtl="1">
              <a:buNone/>
            </a:pPr>
            <a:r>
              <a:rPr lang="fa-IR" sz="2800" b="1" dirty="0">
                <a:solidFill>
                  <a:srgbClr val="FF0000"/>
                </a:solidFill>
              </a:rPr>
              <a:t>برای اجرای صحیح روند استریلیزاسیون باید موارد زیر را رعایت نمود</a:t>
            </a:r>
            <a:r>
              <a:rPr lang="fa-IR" sz="2800" b="1" dirty="0" smtClean="0">
                <a:solidFill>
                  <a:srgbClr val="FF0000"/>
                </a:solidFill>
              </a:rPr>
              <a:t>:</a:t>
            </a:r>
          </a:p>
          <a:p>
            <a:pPr marL="109728" indent="0" algn="r" rtl="1">
              <a:buNone/>
            </a:pPr>
            <a:r>
              <a:rPr lang="fa-IR" sz="2800" b="1" dirty="0" smtClean="0">
                <a:solidFill>
                  <a:srgbClr val="FF0000"/>
                </a:solidFill>
              </a:rPr>
              <a:t> -</a:t>
            </a:r>
            <a:r>
              <a:rPr lang="fa-IR" sz="2800" dirty="0" smtClean="0"/>
              <a:t>محفظه </a:t>
            </a:r>
            <a:r>
              <a:rPr lang="fa-IR" sz="2800" dirty="0"/>
              <a:t>دستگاه باید کاملا تمیز باشد. پرزها و رسوبات را از روی سبد و توری دستگاه با برس تمیز کنید تا بخار به راحتی عبور کند.</a:t>
            </a:r>
          </a:p>
          <a:p>
            <a:pPr marL="109728" indent="0" algn="r" rtl="1">
              <a:buNone/>
            </a:pPr>
            <a:r>
              <a:rPr lang="fa-IR" sz="2800" dirty="0" smtClean="0"/>
              <a:t>-چیدمان </a:t>
            </a:r>
            <a:r>
              <a:rPr lang="fa-IR" sz="2800" dirty="0"/>
              <a:t>بار باید به گونه ای باشد که عامل استریل کننده در داخل محفظه به راحتی بین بسته ها گردش نماید</a:t>
            </a:r>
            <a:r>
              <a:rPr lang="fa-IR" sz="2800" dirty="0" smtClean="0"/>
              <a:t>.</a:t>
            </a:r>
          </a:p>
          <a:p>
            <a:pPr algn="r" rtl="1">
              <a:buFontTx/>
              <a:buChar char="-"/>
            </a:pPr>
            <a:r>
              <a:rPr lang="fa-IR" sz="2800" dirty="0" smtClean="0"/>
              <a:t> </a:t>
            </a:r>
            <a:r>
              <a:rPr lang="fa-IR" sz="2800" dirty="0"/>
              <a:t>بسته ها را روی هم </a:t>
            </a:r>
            <a:r>
              <a:rPr lang="fa-IR" sz="2800" dirty="0" smtClean="0"/>
              <a:t>قرارندهید</a:t>
            </a:r>
            <a:r>
              <a:rPr lang="fa-IR" sz="2800" dirty="0"/>
              <a:t>. آن ها را به پهلو بگذارید. سینی های ابزار را به پهلو طوری قرار دهید که از قسمت طول روی قفسه </a:t>
            </a:r>
            <a:r>
              <a:rPr lang="fa-IR" sz="2800" dirty="0" smtClean="0"/>
              <a:t>قرارگیرد.</a:t>
            </a:r>
            <a:endParaRPr lang="fa-IR" sz="2800" b="1" dirty="0">
              <a:solidFill>
                <a:srgbClr val="FF0000"/>
              </a:solidFill>
            </a:endParaRPr>
          </a:p>
        </p:txBody>
      </p:sp>
      <p:sp>
        <p:nvSpPr>
          <p:cNvPr id="3" name="Title 2"/>
          <p:cNvSpPr>
            <a:spLocks noGrp="1"/>
          </p:cNvSpPr>
          <p:nvPr>
            <p:ph type="title"/>
          </p:nvPr>
        </p:nvSpPr>
        <p:spPr/>
        <p:txBody>
          <a:bodyPr/>
          <a:lstStyle/>
          <a:p>
            <a:pPr algn="ctr"/>
            <a:r>
              <a:rPr lang="fa-IR" dirty="0"/>
              <a:t>بارگذاری دستگاه استریل کننده</a:t>
            </a:r>
          </a:p>
        </p:txBody>
      </p:sp>
    </p:spTree>
    <p:extLst>
      <p:ext uri="{BB962C8B-B14F-4D97-AF65-F5344CB8AC3E}">
        <p14:creationId xmlns:p14="http://schemas.microsoft.com/office/powerpoint/2010/main" val="8267312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marL="109728" indent="0" algn="r">
              <a:buNone/>
            </a:pPr>
            <a:r>
              <a:rPr lang="fa-IR" b="1" dirty="0"/>
              <a:t>- هر بسته باید از بسته های مجاور فاصله داشته و نباید با دیوارها، کف و سقف دستگاه در تماس باشند. بین سقف محفظه و </a:t>
            </a:r>
            <a:r>
              <a:rPr lang="fa-IR" b="1" dirty="0" smtClean="0"/>
              <a:t>بالاترین قسمت بار 7/5 </a:t>
            </a:r>
            <a:r>
              <a:rPr lang="fa-IR" b="1" dirty="0"/>
              <a:t>سانتی متر فاصله باشد. هرگز بسته ها را کف محفظه قرار ندهید. </a:t>
            </a:r>
            <a:r>
              <a:rPr lang="fa-IR" b="1" dirty="0" smtClean="0"/>
              <a:t>- </a:t>
            </a:r>
            <a:r>
              <a:rPr lang="fa-IR" b="1" dirty="0"/>
              <a:t>بسته های داخل دستگاه در هر سیکل باید ترجیحا از یک جنس باشند و نباید بیش از </a:t>
            </a:r>
            <a:r>
              <a:rPr lang="fa-IR" b="1" dirty="0" smtClean="0"/>
              <a:t>80% </a:t>
            </a:r>
            <a:r>
              <a:rPr lang="fa-IR" b="1" dirty="0"/>
              <a:t>ظرفیت کل دستگاه بارگیری شود.</a:t>
            </a:r>
          </a:p>
          <a:p>
            <a:pPr marL="109728" indent="0" algn="r">
              <a:buNone/>
            </a:pPr>
            <a:r>
              <a:rPr lang="fa-IR" b="1" dirty="0"/>
              <a:t>- برای بارگذاری بسته های وی پک قسمت های شفاف روبروی قسمت های کاغذی قرار گیرند.</a:t>
            </a:r>
          </a:p>
          <a:p>
            <a:pPr marL="109728" indent="0" algn="r">
              <a:buNone/>
            </a:pPr>
            <a:r>
              <a:rPr lang="fa-IR" b="1" dirty="0"/>
              <a:t>- ابزار متخلخل طوری در بسته ها قرار گیرند که بخار ناشی از میعان در آن ها باقی نماند.</a:t>
            </a:r>
          </a:p>
          <a:p>
            <a:pPr marL="109728" indent="0" algn="r">
              <a:buNone/>
            </a:pPr>
            <a:r>
              <a:rPr lang="fa-IR" b="1" dirty="0"/>
              <a:t>- اشیاء سنگین طوری قرار گیرند که به اشیاء سبک آسیب نزنند. نوک اشیاء تیز پوشانده شود.</a:t>
            </a:r>
          </a:p>
        </p:txBody>
      </p:sp>
    </p:spTree>
    <p:extLst>
      <p:ext uri="{BB962C8B-B14F-4D97-AF65-F5344CB8AC3E}">
        <p14:creationId xmlns:p14="http://schemas.microsoft.com/office/powerpoint/2010/main" val="3168315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lnSpcReduction="10000"/>
          </a:bodyPr>
          <a:lstStyle/>
          <a:p>
            <a:pPr marL="109728" indent="0" algn="r">
              <a:buNone/>
            </a:pPr>
            <a:r>
              <a:rPr lang="fa-IR" dirty="0"/>
              <a:t>در صورتی که ارتباط بین بخش استریل مرکزی و اتاق عمل </a:t>
            </a:r>
            <a:r>
              <a:rPr lang="fa-IR" dirty="0">
                <a:solidFill>
                  <a:srgbClr val="FF0000"/>
                </a:solidFill>
              </a:rPr>
              <a:t>افقی</a:t>
            </a:r>
            <a:r>
              <a:rPr lang="fa-IR" dirty="0"/>
              <a:t> باشد، توزیع اقلام استریل از طریق </a:t>
            </a:r>
            <a:r>
              <a:rPr lang="fa-IR" dirty="0">
                <a:solidFill>
                  <a:srgbClr val="FF0000"/>
                </a:solidFill>
              </a:rPr>
              <a:t>پنجره ارتباطی </a:t>
            </a:r>
            <a:r>
              <a:rPr lang="fa-IR" dirty="0"/>
              <a:t>بین انبارهای استریل</a:t>
            </a:r>
          </a:p>
          <a:p>
            <a:pPr marL="109728" indent="0" algn="r">
              <a:buNone/>
            </a:pPr>
            <a:r>
              <a:rPr lang="fa-IR" dirty="0"/>
              <a:t>این دو بخش انجام می شود. </a:t>
            </a:r>
            <a:endParaRPr lang="fa-IR" dirty="0" smtClean="0"/>
          </a:p>
          <a:p>
            <a:pPr marL="109728" indent="0" algn="r">
              <a:buNone/>
            </a:pPr>
            <a:r>
              <a:rPr lang="fa-IR" dirty="0" smtClean="0"/>
              <a:t>اما </a:t>
            </a:r>
            <a:r>
              <a:rPr lang="fa-IR" dirty="0"/>
              <a:t>چنانچه ارتباط بین این دو بخش به صورت </a:t>
            </a:r>
            <a:r>
              <a:rPr lang="fa-IR" dirty="0">
                <a:solidFill>
                  <a:srgbClr val="FF0000"/>
                </a:solidFill>
              </a:rPr>
              <a:t>عمودی</a:t>
            </a:r>
            <a:r>
              <a:rPr lang="fa-IR" dirty="0"/>
              <a:t> در نظر گرفته شده باشد، بایستی در حوزه ی </a:t>
            </a:r>
            <a:r>
              <a:rPr lang="fa-IR" dirty="0" smtClean="0"/>
              <a:t>استریل بخش </a:t>
            </a:r>
            <a:r>
              <a:rPr lang="fa-IR" dirty="0"/>
              <a:t>استریل مرکزی، یک آسانسور اختصاصی برای اقلام استریل در نظر گرفته و ابزار به صورت مستقیم به انبار استریل اتاق </a:t>
            </a:r>
            <a:r>
              <a:rPr lang="fa-IR" dirty="0" smtClean="0"/>
              <a:t>عمل تحویل </a:t>
            </a:r>
            <a:r>
              <a:rPr lang="fa-IR" dirty="0"/>
              <a:t>داده شوند.</a:t>
            </a:r>
          </a:p>
          <a:p>
            <a:pPr marL="109728" indent="0" algn="r">
              <a:buNone/>
            </a:pPr>
            <a:r>
              <a:rPr lang="fa-IR" dirty="0"/>
              <a:t>توزیع اقلام استریل به سایر بخش ها به این صورت است که کارکنان مربوطه ی بخش های استفاده کننده به اتاق تحویل اقلام استریل</a:t>
            </a:r>
          </a:p>
          <a:p>
            <a:pPr marL="109728" indent="0" algn="r">
              <a:buNone/>
            </a:pPr>
            <a:r>
              <a:rPr lang="fa-IR" dirty="0"/>
              <a:t>بخش استریل مرکزی مراجعه و پس از دریافت اقلام مورد نیاز، به بخش مربوطه منتقل می نمایند.</a:t>
            </a:r>
          </a:p>
        </p:txBody>
      </p:sp>
      <p:sp>
        <p:nvSpPr>
          <p:cNvPr id="3" name="Title 2"/>
          <p:cNvSpPr>
            <a:spLocks noGrp="1"/>
          </p:cNvSpPr>
          <p:nvPr>
            <p:ph type="title"/>
          </p:nvPr>
        </p:nvSpPr>
        <p:spPr/>
        <p:txBody>
          <a:bodyPr/>
          <a:lstStyle/>
          <a:p>
            <a:pPr algn="r"/>
            <a:r>
              <a:rPr lang="fa-IR" dirty="0"/>
              <a:t>فرآیند توزیع اقلام استریل</a:t>
            </a:r>
          </a:p>
        </p:txBody>
      </p:sp>
    </p:spTree>
    <p:extLst>
      <p:ext uri="{BB962C8B-B14F-4D97-AF65-F5344CB8AC3E}">
        <p14:creationId xmlns:p14="http://schemas.microsoft.com/office/powerpoint/2010/main" val="21710409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lgn="r" rtl="1">
              <a:buNone/>
            </a:pPr>
            <a:r>
              <a:rPr lang="fa-IR" sz="3600" b="1" dirty="0"/>
              <a:t>جهت شناسایی اقلام ارسال شده به بخش های استفاده کننده، اطلاعات مربوط به فرآیند استریل و مشخصات کاربر بر روی بسته ها </a:t>
            </a:r>
            <a:r>
              <a:rPr lang="fa-IR" sz="3600" b="1" dirty="0" smtClean="0"/>
              <a:t>وپک </a:t>
            </a:r>
            <a:r>
              <a:rPr lang="fa-IR" sz="3600" b="1" dirty="0"/>
              <a:t>های استریل درج می </a:t>
            </a:r>
            <a:r>
              <a:rPr lang="fa-IR" sz="3600" b="1" dirty="0" smtClean="0"/>
              <a:t>شود</a:t>
            </a:r>
            <a:r>
              <a:rPr lang="fa-IR" sz="3600" dirty="0"/>
              <a:t> که در صورت برخورداری از سیستم های نوین، این اطلاعات و مشخصات به صورت بارکد بر روی</a:t>
            </a:r>
          </a:p>
          <a:p>
            <a:pPr marL="109728" indent="0" algn="r" rtl="1">
              <a:buNone/>
            </a:pPr>
            <a:r>
              <a:rPr lang="fa-IR" sz="3600" dirty="0" smtClean="0"/>
              <a:t>بسته </a:t>
            </a:r>
            <a:r>
              <a:rPr lang="fa-IR" sz="3600" dirty="0"/>
              <a:t>ها، پک ها و یا اقلام درج می شود. ارزیابی کامپیوتری بسیار آسان تر، سریع تر و دقیق تر از شمارش و کنترل موجودی به </a:t>
            </a:r>
            <a:r>
              <a:rPr lang="fa-IR" sz="3600" dirty="0" smtClean="0"/>
              <a:t>صورت دستی </a:t>
            </a:r>
            <a:r>
              <a:rPr lang="fa-IR" sz="3600" dirty="0"/>
              <a:t>می باشد.</a:t>
            </a:r>
            <a:endParaRPr lang="fa-IR" sz="3600" b="1" dirty="0"/>
          </a:p>
        </p:txBody>
      </p:sp>
      <p:sp>
        <p:nvSpPr>
          <p:cNvPr id="3" name="Title 2"/>
          <p:cNvSpPr>
            <a:spLocks noGrp="1"/>
          </p:cNvSpPr>
          <p:nvPr>
            <p:ph type="title"/>
          </p:nvPr>
        </p:nvSpPr>
        <p:spPr/>
        <p:txBody>
          <a:bodyPr/>
          <a:lstStyle/>
          <a:p>
            <a:pPr algn="r"/>
            <a:r>
              <a:rPr lang="fa-IR" dirty="0"/>
              <a:t>سیستم ردیابی اقلام، لوازم و تجهیزات</a:t>
            </a:r>
          </a:p>
        </p:txBody>
      </p:sp>
    </p:spTree>
    <p:extLst>
      <p:ext uri="{BB962C8B-B14F-4D97-AF65-F5344CB8AC3E}">
        <p14:creationId xmlns:p14="http://schemas.microsoft.com/office/powerpoint/2010/main" val="26798565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rtl="1">
              <a:buNone/>
            </a:pPr>
            <a:r>
              <a:rPr lang="fa-IR" sz="5400" b="1" dirty="0">
                <a:solidFill>
                  <a:srgbClr val="00B050"/>
                </a:solidFill>
              </a:rPr>
              <a:t>استریلیزاسیون فرآیندی است که طی آن همه میکروارگانیسم های موجود در سطح یک جسم جامد یا مایع از بین می رود.</a:t>
            </a:r>
          </a:p>
        </p:txBody>
      </p:sp>
      <p:sp>
        <p:nvSpPr>
          <p:cNvPr id="3" name="Title 2"/>
          <p:cNvSpPr>
            <a:spLocks noGrp="1"/>
          </p:cNvSpPr>
          <p:nvPr>
            <p:ph type="title"/>
          </p:nvPr>
        </p:nvSpPr>
        <p:spPr/>
        <p:txBody>
          <a:bodyPr/>
          <a:lstStyle/>
          <a:p>
            <a:pPr algn="r"/>
            <a:r>
              <a:rPr lang="fa-IR" sz="4400" dirty="0">
                <a:solidFill>
                  <a:srgbClr val="002060"/>
                </a:solidFill>
                <a:latin typeface="B Zar,Bold"/>
              </a:rPr>
              <a:t>استریلیزاسیون</a:t>
            </a:r>
            <a:endParaRPr lang="fa-IR" dirty="0"/>
          </a:p>
        </p:txBody>
      </p:sp>
    </p:spTree>
    <p:extLst>
      <p:ext uri="{BB962C8B-B14F-4D97-AF65-F5344CB8AC3E}">
        <p14:creationId xmlns:p14="http://schemas.microsoft.com/office/powerpoint/2010/main" val="203769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274638"/>
            <a:ext cx="8928992" cy="6682754"/>
          </a:xfrm>
        </p:spPr>
        <p:txBody>
          <a:bodyPr/>
          <a:lstStyle/>
          <a:p>
            <a:r>
              <a:rPr lang="fa-IR" b="1" dirty="0"/>
              <a:t>سترون سازي </a:t>
            </a:r>
            <a:r>
              <a:rPr lang="fa-IR" b="1" dirty="0" smtClean="0"/>
              <a:t>:(</a:t>
            </a:r>
            <a:r>
              <a:rPr lang="en-US" b="1" dirty="0" smtClean="0"/>
              <a:t>Sterilization </a:t>
            </a:r>
            <a:r>
              <a:rPr lang="fa-IR" b="1" dirty="0" smtClean="0"/>
              <a:t>)يعنی </a:t>
            </a:r>
            <a:r>
              <a:rPr lang="fa-IR" b="1" dirty="0"/>
              <a:t>استفاده از روشهاي فیزيکی يا شیمیايی به منظور از بین بردن و تخريب كلیه اشکال ارگانیسمی از جمله اسپورها.</a:t>
            </a:r>
          </a:p>
          <a:p>
            <a:r>
              <a:rPr lang="en-US" b="1" dirty="0"/>
              <a:t>Decontamination </a:t>
            </a:r>
            <a:r>
              <a:rPr lang="fa-IR" b="1" dirty="0" smtClean="0"/>
              <a:t>  يعنی </a:t>
            </a:r>
            <a:r>
              <a:rPr lang="fa-IR" b="1" dirty="0"/>
              <a:t>عفونت زدايی ابزار آلوده به طوري كه براي استفاده بی خطر و مناسب باشند.</a:t>
            </a:r>
          </a:p>
          <a:p>
            <a:r>
              <a:rPr lang="en-US" b="1" dirty="0"/>
              <a:t>Fumigation </a:t>
            </a:r>
            <a:r>
              <a:rPr lang="fa-IR" b="1" dirty="0" smtClean="0"/>
              <a:t>  يعنی </a:t>
            </a:r>
            <a:r>
              <a:rPr lang="fa-IR" b="1" dirty="0"/>
              <a:t>استفاده از دودها و بخارات مواد عفونتزدا .</a:t>
            </a:r>
          </a:p>
          <a:p>
            <a:r>
              <a:rPr lang="en-US" b="1" dirty="0" smtClean="0"/>
              <a:t>Pasteurization </a:t>
            </a:r>
            <a:r>
              <a:rPr lang="fa-IR" b="1" dirty="0" smtClean="0"/>
              <a:t>  یعنی </a:t>
            </a:r>
            <a:r>
              <a:rPr lang="fa-IR" b="1" dirty="0"/>
              <a:t>استفاده از حرارت </a:t>
            </a:r>
            <a:r>
              <a:rPr lang="fa-IR" b="1" dirty="0" smtClean="0"/>
              <a:t>60 </a:t>
            </a:r>
            <a:r>
              <a:rPr lang="fa-IR" b="1" dirty="0"/>
              <a:t>درجه سانتی گراد تا نیم ساعت </a:t>
            </a:r>
            <a:r>
              <a:rPr lang="fa-IR" b="1" dirty="0" smtClean="0"/>
              <a:t>.</a:t>
            </a:r>
          </a:p>
          <a:p>
            <a:endParaRPr lang="fa-IR" b="1" dirty="0" smtClean="0"/>
          </a:p>
          <a:p>
            <a:r>
              <a:rPr lang="fa-IR" b="1" dirty="0"/>
              <a:t>كلريناسیون </a:t>
            </a:r>
            <a:r>
              <a:rPr lang="fa-IR" b="1" dirty="0" smtClean="0"/>
              <a:t>(</a:t>
            </a:r>
            <a:r>
              <a:rPr lang="en-US" b="1" dirty="0" smtClean="0"/>
              <a:t>Chlorination </a:t>
            </a:r>
            <a:r>
              <a:rPr lang="fa-IR" b="1" dirty="0" smtClean="0"/>
              <a:t>)و ازونیزاسیون( </a:t>
            </a:r>
            <a:r>
              <a:rPr lang="en-US" b="1" dirty="0" err="1" smtClean="0"/>
              <a:t>Ozonization</a:t>
            </a:r>
            <a:r>
              <a:rPr lang="en-US" b="1" dirty="0" smtClean="0"/>
              <a:t> </a:t>
            </a:r>
            <a:r>
              <a:rPr lang="fa-IR" b="1" dirty="0" smtClean="0"/>
              <a:t> ) يعنی </a:t>
            </a:r>
            <a:r>
              <a:rPr lang="fa-IR" b="1" dirty="0"/>
              <a:t>استفاده از كلر يا ازن براي سالم سازي آب </a:t>
            </a:r>
            <a:r>
              <a:rPr lang="fa-IR" b="1" dirty="0" smtClean="0"/>
              <a:t>.</a:t>
            </a:r>
          </a:p>
          <a:p>
            <a:endParaRPr lang="fa-IR" b="1" dirty="0" smtClean="0"/>
          </a:p>
          <a:p>
            <a:r>
              <a:rPr lang="fa-IR" b="1" dirty="0"/>
              <a:t>ماده گندزدا </a:t>
            </a:r>
            <a:r>
              <a:rPr lang="fa-IR" b="1" dirty="0" smtClean="0"/>
              <a:t>(</a:t>
            </a:r>
            <a:r>
              <a:rPr lang="en-US" b="1" dirty="0" smtClean="0"/>
              <a:t>Disinfectant  </a:t>
            </a:r>
            <a:r>
              <a:rPr lang="fa-IR" b="1" dirty="0" smtClean="0"/>
              <a:t> ) ماده </a:t>
            </a:r>
            <a:r>
              <a:rPr lang="fa-IR" b="1" dirty="0"/>
              <a:t>اي است كه براي كم كردن بار میکروبی از روي سطوح بیجان و اجسام بکار برده میشود.</a:t>
            </a:r>
            <a:endParaRPr lang="en-US" dirty="0"/>
          </a:p>
        </p:txBody>
      </p:sp>
      <p:sp>
        <p:nvSpPr>
          <p:cNvPr id="3" name="Title 2"/>
          <p:cNvSpPr>
            <a:spLocks noGrp="1"/>
          </p:cNvSpPr>
          <p:nvPr>
            <p:ph type="title"/>
          </p:nvPr>
        </p:nvSpPr>
        <p:spPr>
          <a:xfrm>
            <a:off x="683568" y="0"/>
            <a:ext cx="8229600" cy="1156381"/>
          </a:xfrm>
        </p:spPr>
        <p:txBody>
          <a:bodyPr/>
          <a:lstStyle/>
          <a:p>
            <a:endParaRPr lang="en-US" dirty="0"/>
          </a:p>
        </p:txBody>
      </p:sp>
    </p:spTree>
    <p:extLst>
      <p:ext uri="{BB962C8B-B14F-4D97-AF65-F5344CB8AC3E}">
        <p14:creationId xmlns:p14="http://schemas.microsoft.com/office/powerpoint/2010/main" val="1099012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3816424"/>
          </a:xfrm>
        </p:spPr>
        <p:txBody>
          <a:bodyPr>
            <a:normAutofit/>
          </a:bodyPr>
          <a:lstStyle/>
          <a:p>
            <a:pPr marL="109728" indent="0" algn="r">
              <a:buNone/>
            </a:pPr>
            <a:endParaRPr lang="fa-IR" sz="3200" b="1" dirty="0" smtClean="0"/>
          </a:p>
          <a:p>
            <a:pPr marL="109728" indent="0" algn="r">
              <a:buNone/>
            </a:pPr>
            <a:endParaRPr lang="fa-IR" sz="3200" b="1" dirty="0"/>
          </a:p>
          <a:p>
            <a:pPr marL="109728" indent="0" algn="r">
              <a:buNone/>
            </a:pPr>
            <a:r>
              <a:rPr lang="fa-IR" sz="3200" b="1" dirty="0" smtClean="0"/>
              <a:t>اطلاعات </a:t>
            </a:r>
            <a:r>
              <a:rPr lang="fa-IR" sz="3200" b="1" dirty="0"/>
              <a:t>هر سیکل کار اتوکلاوهای بخار با استفاده از یک خروجی چاپی یا گرافیکی با اندازه گیری </a:t>
            </a:r>
            <a:r>
              <a:rPr lang="fa-IR" sz="3200" b="1" dirty="0">
                <a:solidFill>
                  <a:srgbClr val="00B050"/>
                </a:solidFill>
              </a:rPr>
              <a:t>دما، زمان و فشار </a:t>
            </a:r>
            <a:r>
              <a:rPr lang="fa-IR" sz="3200" b="1" dirty="0"/>
              <a:t>ثبت می شود.</a:t>
            </a:r>
          </a:p>
        </p:txBody>
      </p:sp>
    </p:spTree>
    <p:extLst>
      <p:ext uri="{BB962C8B-B14F-4D97-AF65-F5344CB8AC3E}">
        <p14:creationId xmlns:p14="http://schemas.microsoft.com/office/powerpoint/2010/main" val="4087037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3514402"/>
          </a:xfrm>
        </p:spPr>
        <p:txBody>
          <a:bodyPr>
            <a:normAutofit/>
          </a:bodyPr>
          <a:lstStyle/>
          <a:p>
            <a:pPr algn="r"/>
            <a:r>
              <a:rPr lang="fa-IR" b="0" dirty="0"/>
              <a:t>بهترین و کاملترین روش ارزیابی کارایی استریلیزاسیون با بخار با کمک اندیکاتور بیولوژیک </a:t>
            </a:r>
            <a:r>
              <a:rPr lang="fa-IR" b="0" dirty="0" smtClean="0"/>
              <a:t>(حاوی </a:t>
            </a:r>
            <a:r>
              <a:rPr lang="fa-IR" b="0" dirty="0"/>
              <a:t>اسپورهای باسیلوس</a:t>
            </a:r>
            <a:br>
              <a:rPr lang="fa-IR" b="0" dirty="0"/>
            </a:br>
            <a:r>
              <a:rPr lang="fa-IR" b="0" dirty="0" smtClean="0"/>
              <a:t>استرئوترموفیلوس) </a:t>
            </a:r>
            <a:r>
              <a:rPr lang="fa-IR" b="0" dirty="0"/>
              <a:t>می باشد.</a:t>
            </a:r>
            <a:endParaRPr lang="fa-IR" dirty="0"/>
          </a:p>
        </p:txBody>
      </p:sp>
    </p:spTree>
    <p:extLst>
      <p:ext uri="{BB962C8B-B14F-4D97-AF65-F5344CB8AC3E}">
        <p14:creationId xmlns:p14="http://schemas.microsoft.com/office/powerpoint/2010/main" val="2625995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a:buNone/>
            </a:pPr>
            <a:r>
              <a:rPr lang="fa-IR" b="1" dirty="0" smtClean="0"/>
              <a:t>-برای استریل کردن اشیافاقد بسته بندی در دمای 134درجه سانتی گراددر مدت 3تا10دقیقه سیستم گراویتی بکار می رود .</a:t>
            </a:r>
            <a:endParaRPr lang="fa-IR" b="1" dirty="0"/>
          </a:p>
          <a:p>
            <a:pPr marL="109728" indent="0" algn="r">
              <a:buNone/>
            </a:pPr>
            <a:r>
              <a:rPr lang="fa-IR" b="1" dirty="0"/>
              <a:t>این اتوکلاو برای استریل کردن وسایل بحرانی در شرایط خاص و فقط در اتاق های عمل استفاده می شود. به دلیل این که وسایل باید</a:t>
            </a:r>
          </a:p>
          <a:p>
            <a:pPr marL="109728" indent="0" algn="r">
              <a:buNone/>
            </a:pPr>
            <a:r>
              <a:rPr lang="fa-IR" b="1" dirty="0"/>
              <a:t>بدون بسته بندی در داخل این اتوکلاو قرار گیرد و سیکل آن فاقد مرحله خشک کردن است، امکان آلوده شدن مجدد وسایل افزایش</a:t>
            </a:r>
          </a:p>
          <a:p>
            <a:pPr marL="109728" indent="0" algn="r">
              <a:buNone/>
            </a:pPr>
            <a:r>
              <a:rPr lang="fa-IR" b="1" dirty="0"/>
              <a:t>می یابد. پروتزها و اعضاء مصنوعی هرگز نباید با استفاده از روش فلش استریل شوند. از سایر معایب این روش، عدم وجود اندیکاتور</a:t>
            </a:r>
          </a:p>
          <a:p>
            <a:pPr marL="109728" indent="0" algn="r">
              <a:buNone/>
            </a:pPr>
            <a:r>
              <a:rPr lang="fa-IR" b="1" dirty="0"/>
              <a:t>بیولوژیک برای کنترل کیفی و احتمال سوختن بیماران با وسایل داغ بلافاصله پس از استریلیزاسیون است.</a:t>
            </a:r>
          </a:p>
        </p:txBody>
      </p:sp>
      <p:sp>
        <p:nvSpPr>
          <p:cNvPr id="3" name="Title 2"/>
          <p:cNvSpPr>
            <a:spLocks noGrp="1"/>
          </p:cNvSpPr>
          <p:nvPr>
            <p:ph type="title"/>
          </p:nvPr>
        </p:nvSpPr>
        <p:spPr/>
        <p:txBody>
          <a:bodyPr/>
          <a:lstStyle/>
          <a:p>
            <a:pPr algn="r"/>
            <a:r>
              <a:rPr lang="fa-IR" dirty="0"/>
              <a:t>استریلیزاسیون سریع </a:t>
            </a:r>
            <a:r>
              <a:rPr lang="fa-IR" dirty="0" smtClean="0"/>
              <a:t>(فلش)</a:t>
            </a:r>
            <a:endParaRPr lang="fa-IR" dirty="0"/>
          </a:p>
        </p:txBody>
      </p:sp>
    </p:spTree>
    <p:extLst>
      <p:ext uri="{BB962C8B-B14F-4D97-AF65-F5344CB8AC3E}">
        <p14:creationId xmlns:p14="http://schemas.microsoft.com/office/powerpoint/2010/main" val="3326040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rtl="1">
              <a:buNone/>
            </a:pPr>
            <a:r>
              <a:rPr lang="fa-IR" b="1" dirty="0"/>
              <a:t>از این روش برای استریل نمودن سریع ابزار با ابعاد محدود که امکان بسته بندی آن ها برای فرآیند استریل وجود ندارد، به کار می رود</a:t>
            </a:r>
            <a:r>
              <a:rPr lang="fa-IR" b="1" dirty="0" smtClean="0"/>
              <a:t>.</a:t>
            </a:r>
          </a:p>
          <a:p>
            <a:pPr marL="109728" indent="0" algn="r" rtl="1">
              <a:buNone/>
            </a:pPr>
            <a:endParaRPr lang="fa-IR" b="1" dirty="0"/>
          </a:p>
          <a:p>
            <a:pPr marL="109728" indent="0" algn="r" rtl="1">
              <a:buNone/>
            </a:pPr>
            <a:r>
              <a:rPr lang="fa-IR" b="1" dirty="0"/>
              <a:t>اجسام در یک سینی باز یا محفظه و پوشیده که بخار با سرعت به داخل آن نفوذ می کند قرار گرفته و فرآیند استریل به سرعت </a:t>
            </a:r>
            <a:r>
              <a:rPr lang="fa-IR" b="1" dirty="0" smtClean="0"/>
              <a:t>صورت </a:t>
            </a:r>
          </a:p>
          <a:p>
            <a:pPr marL="109728" indent="0" algn="r" rtl="1">
              <a:buNone/>
            </a:pPr>
            <a:r>
              <a:rPr lang="fa-IR" b="1" dirty="0" smtClean="0"/>
              <a:t>می </a:t>
            </a:r>
            <a:r>
              <a:rPr lang="fa-IR" b="1" dirty="0"/>
              <a:t>گیرد</a:t>
            </a:r>
            <a:r>
              <a:rPr lang="fa-IR" b="1" dirty="0" smtClean="0"/>
              <a:t>.</a:t>
            </a:r>
          </a:p>
          <a:p>
            <a:pPr marL="109728" indent="0" algn="r" rtl="1">
              <a:buNone/>
            </a:pPr>
            <a:r>
              <a:rPr lang="fa-IR" b="1" dirty="0" smtClean="0"/>
              <a:t> </a:t>
            </a:r>
            <a:r>
              <a:rPr lang="fa-IR" b="1" dirty="0"/>
              <a:t>استفاده از این روش تنها در مواقع اضطراری و در شرایط محدود صورت گرفته و دستگاه اغلب در مجاورت اتاق های </a:t>
            </a:r>
            <a:r>
              <a:rPr lang="fa-IR" b="1" dirty="0" smtClean="0"/>
              <a:t>عمل پیش </a:t>
            </a:r>
            <a:r>
              <a:rPr lang="fa-IR" b="1" dirty="0"/>
              <a:t>بینی می شود.</a:t>
            </a:r>
          </a:p>
        </p:txBody>
      </p:sp>
    </p:spTree>
    <p:extLst>
      <p:ext uri="{BB962C8B-B14F-4D97-AF65-F5344CB8AC3E}">
        <p14:creationId xmlns:p14="http://schemas.microsoft.com/office/powerpoint/2010/main" val="1421644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a:buNone/>
            </a:pPr>
            <a:r>
              <a:rPr lang="fa-IR" b="1" dirty="0"/>
              <a:t>برخی از اقلام و لوازم را به جهت ماهیت عملکردی و یا مواد تشکیل دهنده آن، نمی توان در دستگاه های استریل رایج و با دمای بالا</a:t>
            </a:r>
          </a:p>
          <a:p>
            <a:pPr marL="109728" indent="0" algn="r">
              <a:buNone/>
            </a:pPr>
            <a:r>
              <a:rPr lang="fa-IR" b="1" dirty="0"/>
              <a:t>استریل نمود. در سال های گذشته، روش های جایگزین بسیاری به منظور استریل اقلام و لوازم حساس به دما معرفی شده </a:t>
            </a:r>
            <a:r>
              <a:rPr lang="fa-IR" b="1" dirty="0" smtClean="0"/>
              <a:t>اند.</a:t>
            </a:r>
          </a:p>
          <a:p>
            <a:pPr marL="109728" indent="0" algn="r">
              <a:buNone/>
            </a:pPr>
            <a:endParaRPr lang="fa-IR" b="1" dirty="0" smtClean="0"/>
          </a:p>
          <a:p>
            <a:pPr marL="109728" indent="0">
              <a:buNone/>
            </a:pPr>
            <a:r>
              <a:rPr lang="fa-IR" sz="3200" b="1" dirty="0"/>
              <a:t>گاز اکسید </a:t>
            </a:r>
            <a:r>
              <a:rPr lang="fa-IR" sz="3200" b="1" dirty="0" smtClean="0"/>
              <a:t>اتیلن</a:t>
            </a:r>
          </a:p>
          <a:p>
            <a:pPr marL="109728" indent="0">
              <a:buNone/>
            </a:pPr>
            <a:endParaRPr lang="fa-IR" sz="3200" b="1" dirty="0" smtClean="0"/>
          </a:p>
          <a:p>
            <a:pPr marL="109728" indent="0">
              <a:buNone/>
            </a:pPr>
            <a:r>
              <a:rPr lang="fa-IR" sz="3200" b="1" dirty="0"/>
              <a:t>گاز پلاسمای پراکسید هیدروژن</a:t>
            </a:r>
          </a:p>
        </p:txBody>
      </p:sp>
      <p:sp>
        <p:nvSpPr>
          <p:cNvPr id="3" name="Title 2"/>
          <p:cNvSpPr>
            <a:spLocks noGrp="1"/>
          </p:cNvSpPr>
          <p:nvPr>
            <p:ph type="title"/>
          </p:nvPr>
        </p:nvSpPr>
        <p:spPr/>
        <p:txBody>
          <a:bodyPr/>
          <a:lstStyle/>
          <a:p>
            <a:pPr algn="ctr"/>
            <a:r>
              <a:rPr lang="fa-IR" dirty="0" smtClean="0"/>
              <a:t>استریل </a:t>
            </a:r>
            <a:r>
              <a:rPr lang="fa-IR" dirty="0"/>
              <a:t>در دمای پایین</a:t>
            </a:r>
          </a:p>
        </p:txBody>
      </p:sp>
    </p:spTree>
    <p:extLst>
      <p:ext uri="{BB962C8B-B14F-4D97-AF65-F5344CB8AC3E}">
        <p14:creationId xmlns:p14="http://schemas.microsoft.com/office/powerpoint/2010/main" val="4048335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a:buNone/>
            </a:pPr>
            <a:r>
              <a:rPr lang="fa-IR" b="1" dirty="0"/>
              <a:t>در این روش از بخار سرد به همراه فرمالدیید برای استریل کردن اقلام و لوازم حساس به دما و رطوبت استفاده می شود. این روش</a:t>
            </a:r>
          </a:p>
          <a:p>
            <a:pPr marL="109728" indent="0" algn="r">
              <a:buNone/>
            </a:pPr>
            <a:r>
              <a:rPr lang="fa-IR" b="1" dirty="0"/>
              <a:t>تاکنون نتوانسته استانداردهای مربوطه </a:t>
            </a:r>
            <a:r>
              <a:rPr lang="en-US" b="1" dirty="0" smtClean="0"/>
              <a:t>FDA</a:t>
            </a:r>
            <a:r>
              <a:rPr lang="fa-IR" b="1" dirty="0" smtClean="0"/>
              <a:t>را </a:t>
            </a:r>
            <a:r>
              <a:rPr lang="fa-IR" b="1" dirty="0"/>
              <a:t>کسب </a:t>
            </a:r>
            <a:r>
              <a:rPr lang="fa-IR" b="1" dirty="0" smtClean="0"/>
              <a:t>کند.</a:t>
            </a:r>
            <a:endParaRPr lang="fa-IR" b="1" dirty="0"/>
          </a:p>
        </p:txBody>
      </p:sp>
      <p:sp>
        <p:nvSpPr>
          <p:cNvPr id="3" name="Title 2"/>
          <p:cNvSpPr>
            <a:spLocks noGrp="1"/>
          </p:cNvSpPr>
          <p:nvPr>
            <p:ph type="title"/>
          </p:nvPr>
        </p:nvSpPr>
        <p:spPr/>
        <p:txBody>
          <a:bodyPr/>
          <a:lstStyle/>
          <a:p>
            <a:pPr algn="r"/>
            <a:r>
              <a:rPr lang="fa-IR" dirty="0"/>
              <a:t>فرمالدیید</a:t>
            </a:r>
          </a:p>
        </p:txBody>
      </p:sp>
    </p:spTree>
    <p:extLst>
      <p:ext uri="{BB962C8B-B14F-4D97-AF65-F5344CB8AC3E}">
        <p14:creationId xmlns:p14="http://schemas.microsoft.com/office/powerpoint/2010/main" val="38140078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r" rtl="1">
              <a:buNone/>
            </a:pPr>
            <a:r>
              <a:rPr lang="fa-IR" b="1" dirty="0"/>
              <a:t>طول موج تابش </a:t>
            </a:r>
            <a:r>
              <a:rPr lang="en-US" b="1" dirty="0"/>
              <a:t>UV </a:t>
            </a:r>
            <a:r>
              <a:rPr lang="fa-IR" b="1" dirty="0"/>
              <a:t>در محدوه </a:t>
            </a:r>
            <a:r>
              <a:rPr lang="fa-IR" b="1" dirty="0" smtClean="0"/>
              <a:t>210 </a:t>
            </a:r>
            <a:r>
              <a:rPr lang="fa-IR" b="1" dirty="0"/>
              <a:t>تا </a:t>
            </a:r>
            <a:r>
              <a:rPr lang="fa-IR" b="1" dirty="0" smtClean="0"/>
              <a:t>328 </a:t>
            </a:r>
            <a:r>
              <a:rPr lang="fa-IR" b="1" dirty="0"/>
              <a:t>نانومتر متغیر است. تابش </a:t>
            </a:r>
            <a:r>
              <a:rPr lang="en-US" b="1" dirty="0"/>
              <a:t>UV </a:t>
            </a:r>
            <a:r>
              <a:rPr lang="fa-IR" b="1" dirty="0"/>
              <a:t>در ضد عفونی آب آشامیدنی، هوا، ایمپلنت های تیتانیوم و</a:t>
            </a:r>
          </a:p>
          <a:p>
            <a:pPr marL="109728" indent="0" algn="r" rtl="1">
              <a:buNone/>
            </a:pPr>
            <a:r>
              <a:rPr lang="fa-IR" b="1" dirty="0"/>
              <a:t>لنزهای تماسی استفاده می شده است. باکتری ها و ویروس ها بجز اسپورهای باکتریایی براحتی با نور </a:t>
            </a:r>
            <a:r>
              <a:rPr lang="en-US" b="1" dirty="0"/>
              <a:t>UV </a:t>
            </a:r>
            <a:r>
              <a:rPr lang="fa-IR" b="1" dirty="0"/>
              <a:t>از بین می روند. تابش </a:t>
            </a:r>
            <a:r>
              <a:rPr lang="en-US" b="1" dirty="0"/>
              <a:t>UV</a:t>
            </a:r>
          </a:p>
          <a:p>
            <a:pPr marL="109728" indent="0" algn="r" rtl="1">
              <a:buNone/>
            </a:pPr>
            <a:r>
              <a:rPr lang="fa-IR" b="1" dirty="0"/>
              <a:t>کاربردهای فراوانی دارد ولی متاسفانه اثر میکروب کشی و مصرف آن تحت تاثیر وجود مواد آلی، طول موج، نوع سوسپانسیون، دما،</a:t>
            </a:r>
          </a:p>
          <a:p>
            <a:pPr marL="109728" indent="0" algn="r" rtl="1">
              <a:buNone/>
            </a:pPr>
            <a:r>
              <a:rPr lang="fa-IR" b="1" dirty="0"/>
              <a:t>نوع میکرو ارگانیسم و شدت </a:t>
            </a:r>
            <a:r>
              <a:rPr lang="en-US" b="1" dirty="0"/>
              <a:t>UV </a:t>
            </a:r>
            <a:r>
              <a:rPr lang="fa-IR" b="1" dirty="0"/>
              <a:t>است که خود تحت تاثیر فاصله و کثیفی تیوب ها می باشد. کاربرد تابش </a:t>
            </a:r>
            <a:r>
              <a:rPr lang="en-US" b="1" dirty="0"/>
              <a:t>UV </a:t>
            </a:r>
            <a:r>
              <a:rPr lang="fa-IR" b="1" dirty="0"/>
              <a:t>در محیط های بهداشتی</a:t>
            </a:r>
          </a:p>
          <a:p>
            <a:pPr marL="109728" indent="0" algn="r" rtl="1">
              <a:buNone/>
            </a:pPr>
            <a:r>
              <a:rPr lang="fa-IR" b="1" dirty="0"/>
              <a:t>) مانند اتاق های جراحی، اتاق های ایزوله و هودهای بیولوژیک( به تخریب ارگانیسم های هوا یا غیر فعال شدن میکرو ارگانیسمهای</a:t>
            </a:r>
          </a:p>
          <a:p>
            <a:pPr marL="109728" indent="0" algn="r" rtl="1">
              <a:buNone/>
            </a:pPr>
            <a:r>
              <a:rPr lang="fa-IR" b="1" dirty="0"/>
              <a:t>سطوح محدود می شود .</a:t>
            </a:r>
          </a:p>
        </p:txBody>
      </p:sp>
      <p:sp>
        <p:nvSpPr>
          <p:cNvPr id="3" name="Title 2"/>
          <p:cNvSpPr>
            <a:spLocks noGrp="1"/>
          </p:cNvSpPr>
          <p:nvPr>
            <p:ph type="title"/>
          </p:nvPr>
        </p:nvSpPr>
        <p:spPr/>
        <p:txBody>
          <a:bodyPr/>
          <a:lstStyle/>
          <a:p>
            <a:pPr algn="r"/>
            <a:r>
              <a:rPr lang="fa-IR" dirty="0"/>
              <a:t>تابش ماوراء بنفش</a:t>
            </a:r>
          </a:p>
        </p:txBody>
      </p:sp>
    </p:spTree>
    <p:extLst>
      <p:ext uri="{BB962C8B-B14F-4D97-AF65-F5344CB8AC3E}">
        <p14:creationId xmlns:p14="http://schemas.microsoft.com/office/powerpoint/2010/main" val="2592657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a:buNone/>
            </a:pPr>
            <a:r>
              <a:rPr lang="fa-IR" b="1" dirty="0"/>
              <a:t>جابجایی وسایل استریل باید به حداقل دفعات ممکن کاهش یابد</a:t>
            </a:r>
            <a:r>
              <a:rPr lang="fa-IR" b="1" dirty="0" smtClean="0"/>
              <a:t>.</a:t>
            </a:r>
          </a:p>
          <a:p>
            <a:pPr marL="109728" indent="0" algn="r">
              <a:buNone/>
            </a:pPr>
            <a:r>
              <a:rPr lang="fa-IR" b="1" dirty="0"/>
              <a:t>هنگام جابجایی و خروج بسته ها از داخل اتوکلاو دست ها باید خشک و پاکیزه باشند.</a:t>
            </a:r>
          </a:p>
          <a:p>
            <a:pPr marL="109728" indent="0" algn="r">
              <a:buNone/>
            </a:pPr>
            <a:r>
              <a:rPr lang="fa-IR" b="1" dirty="0"/>
              <a:t>- برای جابجایی بسته های استریل در ناحیه استریل باید حتما از ترالی مخصوص این کار استفاده کرد. این ترالی ها اغلب از جنس</a:t>
            </a:r>
          </a:p>
          <a:p>
            <a:pPr marL="109728" indent="0" algn="r">
              <a:buNone/>
            </a:pPr>
            <a:r>
              <a:rPr lang="fa-IR" b="1" dirty="0"/>
              <a:t>پلیمرهای پلاستیکی مقاوم به حرارت با سطوح صاف است.</a:t>
            </a:r>
          </a:p>
        </p:txBody>
      </p:sp>
      <p:sp>
        <p:nvSpPr>
          <p:cNvPr id="3" name="Title 2"/>
          <p:cNvSpPr>
            <a:spLocks noGrp="1"/>
          </p:cNvSpPr>
          <p:nvPr>
            <p:ph type="title"/>
          </p:nvPr>
        </p:nvSpPr>
        <p:spPr/>
        <p:txBody>
          <a:bodyPr/>
          <a:lstStyle/>
          <a:p>
            <a:pPr algn="r"/>
            <a:r>
              <a:rPr lang="fa-IR" b="0" dirty="0"/>
              <a:t>جابجایی اشیاء و بسته های استریل</a:t>
            </a:r>
            <a:endParaRPr lang="fa-IR" dirty="0"/>
          </a:p>
        </p:txBody>
      </p:sp>
    </p:spTree>
    <p:extLst>
      <p:ext uri="{BB962C8B-B14F-4D97-AF65-F5344CB8AC3E}">
        <p14:creationId xmlns:p14="http://schemas.microsoft.com/office/powerpoint/2010/main" val="34359631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fontScale="92500" lnSpcReduction="10000"/>
          </a:bodyPr>
          <a:lstStyle/>
          <a:p>
            <a:pPr marL="109728" indent="0" algn="r" rtl="1">
              <a:buNone/>
            </a:pPr>
            <a:r>
              <a:rPr lang="fa-IR" b="1" dirty="0"/>
              <a:t>وجود فضاهایی </a:t>
            </a:r>
            <a:r>
              <a:rPr lang="fa-IR" b="1" dirty="0" smtClean="0"/>
              <a:t>محصور </a:t>
            </a:r>
            <a:r>
              <a:rPr lang="fa-IR" b="1" dirty="0"/>
              <a:t>با حداقل تردد مختص انبارش و نگهداری وسایل استریل در واحد استریلیزاسیون مرکزی، اتاق عمل و سایر بخشهای دارای </a:t>
            </a:r>
            <a:r>
              <a:rPr lang="fa-IR" b="1" dirty="0" smtClean="0"/>
              <a:t>بسته های </a:t>
            </a:r>
            <a:r>
              <a:rPr lang="fa-IR" b="1" dirty="0" smtClean="0">
                <a:solidFill>
                  <a:srgbClr val="00B050"/>
                </a:solidFill>
              </a:rPr>
              <a:t>استریل دمای </a:t>
            </a:r>
            <a:r>
              <a:rPr lang="fa-IR" b="1" dirty="0"/>
              <a:t>کمتر از </a:t>
            </a:r>
            <a:r>
              <a:rPr lang="fa-IR" b="1" dirty="0">
                <a:solidFill>
                  <a:srgbClr val="00B050"/>
                </a:solidFill>
              </a:rPr>
              <a:t>24</a:t>
            </a:r>
            <a:r>
              <a:rPr lang="fa-IR" b="1" dirty="0"/>
              <a:t> درجه سانتی گراد، </a:t>
            </a:r>
            <a:r>
              <a:rPr lang="fa-IR" b="1" dirty="0">
                <a:solidFill>
                  <a:srgbClr val="00B050"/>
                </a:solidFill>
              </a:rPr>
              <a:t>رطوبت نسبی </a:t>
            </a:r>
            <a:r>
              <a:rPr lang="fa-IR" b="1" dirty="0"/>
              <a:t>کمتر از </a:t>
            </a:r>
            <a:r>
              <a:rPr lang="fa-IR" b="1" dirty="0">
                <a:solidFill>
                  <a:srgbClr val="00B050"/>
                </a:solidFill>
              </a:rPr>
              <a:t>70</a:t>
            </a:r>
            <a:r>
              <a:rPr lang="fa-IR" b="1" dirty="0"/>
              <a:t> درصد در </a:t>
            </a:r>
            <a:r>
              <a:rPr lang="fa-IR" b="1" dirty="0" smtClean="0"/>
              <a:t>محل </a:t>
            </a:r>
            <a:r>
              <a:rPr lang="fa-IR" b="1" dirty="0"/>
              <a:t>انبارش و نگهداری وسایل </a:t>
            </a:r>
            <a:r>
              <a:rPr lang="fa-IR" b="1" dirty="0" smtClean="0"/>
              <a:t>استریل فشار </a:t>
            </a:r>
            <a:r>
              <a:rPr lang="fa-IR" b="1" dirty="0"/>
              <a:t>مثبت و تهویه مناسب با </a:t>
            </a:r>
            <a:r>
              <a:rPr lang="fa-IR" b="1" dirty="0">
                <a:solidFill>
                  <a:srgbClr val="00B050"/>
                </a:solidFill>
              </a:rPr>
              <a:t>حداقل 6 بار گردش هوا </a:t>
            </a:r>
            <a:r>
              <a:rPr lang="fa-IR" b="1" dirty="0"/>
              <a:t>در ساعت و </a:t>
            </a:r>
            <a:r>
              <a:rPr lang="fa-IR" b="1" dirty="0">
                <a:solidFill>
                  <a:srgbClr val="00B050"/>
                </a:solidFill>
              </a:rPr>
              <a:t>به دور از تابش نور مستقیم </a:t>
            </a:r>
            <a:r>
              <a:rPr lang="fa-IR" b="1" dirty="0"/>
              <a:t>خورشید در </a:t>
            </a:r>
            <a:r>
              <a:rPr lang="fa-IR" b="1" dirty="0" smtClean="0"/>
              <a:t>محل </a:t>
            </a:r>
            <a:r>
              <a:rPr lang="fa-IR" b="1" dirty="0"/>
              <a:t>انبارش و </a:t>
            </a:r>
            <a:r>
              <a:rPr lang="fa-IR" b="1" dirty="0" smtClean="0"/>
              <a:t>نگهداری </a:t>
            </a:r>
            <a:r>
              <a:rPr lang="fa-IR" b="1" dirty="0"/>
              <a:t>وسایل </a:t>
            </a:r>
            <a:r>
              <a:rPr lang="fa-IR" b="1" dirty="0" smtClean="0"/>
              <a:t>استریل -انبارش </a:t>
            </a:r>
            <a:r>
              <a:rPr lang="fa-IR" b="1" dirty="0"/>
              <a:t>وسایل استریل به صورت جداگانه و مستقل در </a:t>
            </a:r>
            <a:r>
              <a:rPr lang="fa-IR" b="1" dirty="0" smtClean="0"/>
              <a:t>سطحی </a:t>
            </a:r>
            <a:r>
              <a:rPr lang="fa-IR" b="1" dirty="0"/>
              <a:t>بالاتر از سطح زمین و </a:t>
            </a:r>
            <a:r>
              <a:rPr lang="fa-IR" b="1" dirty="0" smtClean="0">
                <a:solidFill>
                  <a:srgbClr val="00B050"/>
                </a:solidFill>
              </a:rPr>
              <a:t>در قفسه های مشبك </a:t>
            </a:r>
            <a:r>
              <a:rPr lang="fa-IR" b="1" dirty="0" smtClean="0"/>
              <a:t>با </a:t>
            </a:r>
            <a:r>
              <a:rPr lang="fa-IR" b="1" dirty="0"/>
              <a:t>سطوح </a:t>
            </a:r>
            <a:r>
              <a:rPr lang="fa-IR" b="1" dirty="0" smtClean="0"/>
              <a:t>صاف -</a:t>
            </a:r>
            <a:r>
              <a:rPr lang="fa-IR" b="1" dirty="0" smtClean="0">
                <a:solidFill>
                  <a:srgbClr val="00B050"/>
                </a:solidFill>
              </a:rPr>
              <a:t>تعریف </a:t>
            </a:r>
            <a:r>
              <a:rPr lang="fa-IR" b="1" dirty="0">
                <a:solidFill>
                  <a:srgbClr val="00B050"/>
                </a:solidFill>
              </a:rPr>
              <a:t>مدت نگهداری و انقضای </a:t>
            </a:r>
            <a:r>
              <a:rPr lang="fa-IR" b="1" dirty="0" smtClean="0">
                <a:solidFill>
                  <a:srgbClr val="00B050"/>
                </a:solidFill>
              </a:rPr>
              <a:t>بسته های </a:t>
            </a:r>
            <a:r>
              <a:rPr lang="fa-IR" b="1" dirty="0">
                <a:solidFill>
                  <a:srgbClr val="00B050"/>
                </a:solidFill>
              </a:rPr>
              <a:t>اقلام استریل با توجه به جنس پوشش بسته، تعداد لایه، نوع ابزار و شرایط </a:t>
            </a:r>
            <a:r>
              <a:rPr lang="fa-IR" b="1" dirty="0" smtClean="0">
                <a:solidFill>
                  <a:srgbClr val="00B050"/>
                </a:solidFill>
              </a:rPr>
              <a:t>نگهداری -</a:t>
            </a:r>
            <a:r>
              <a:rPr lang="fa-IR" b="1" dirty="0" smtClean="0"/>
              <a:t>هرگونه </a:t>
            </a:r>
            <a:r>
              <a:rPr lang="fa-IR" b="1" dirty="0"/>
              <a:t>جابجایی وسایل استریل شده با استفاده از </a:t>
            </a:r>
            <a:r>
              <a:rPr lang="fa-IR" b="1" dirty="0" smtClean="0"/>
              <a:t>جعبه های </a:t>
            </a:r>
            <a:r>
              <a:rPr lang="fa-IR" b="1" dirty="0"/>
              <a:t>دربسته، </a:t>
            </a:r>
            <a:r>
              <a:rPr lang="fa-IR" b="1" dirty="0" smtClean="0"/>
              <a:t>ترالی های </a:t>
            </a:r>
            <a:r>
              <a:rPr lang="fa-IR" b="1" dirty="0"/>
              <a:t>کمددار/ کانتینرهای درب دار اختصاصی منطبق بر </a:t>
            </a:r>
            <a:r>
              <a:rPr lang="fa-IR" b="1" dirty="0" smtClean="0"/>
              <a:t>استانداردهارعایت موازین و مدت زمان نگهداری ستهای استریل بر اساس دستورالعمل مربوط</a:t>
            </a:r>
            <a:endParaRPr lang="fa-IR" b="1" dirty="0"/>
          </a:p>
        </p:txBody>
      </p:sp>
      <p:sp>
        <p:nvSpPr>
          <p:cNvPr id="3" name="Title 2"/>
          <p:cNvSpPr>
            <a:spLocks noGrp="1"/>
          </p:cNvSpPr>
          <p:nvPr>
            <p:ph type="title"/>
          </p:nvPr>
        </p:nvSpPr>
        <p:spPr/>
        <p:txBody>
          <a:bodyPr/>
          <a:lstStyle/>
          <a:p>
            <a:r>
              <a:rPr lang="fa-IR" b="0" dirty="0"/>
              <a:t>شرایط عمومی محل ذخیره سازی وسایل استریل</a:t>
            </a:r>
            <a:endParaRPr lang="fa-IR" dirty="0"/>
          </a:p>
        </p:txBody>
      </p:sp>
    </p:spTree>
    <p:extLst>
      <p:ext uri="{BB962C8B-B14F-4D97-AF65-F5344CB8AC3E}">
        <p14:creationId xmlns:p14="http://schemas.microsoft.com/office/powerpoint/2010/main" val="35879595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buNone/>
            </a:pPr>
            <a:r>
              <a:rPr lang="fa-IR" b="1" dirty="0"/>
              <a:t>این پایشگرها، عناصر اندازه گیری ای هستند که داخل دستگاه استریل کننده تعبیه شده و جزئی از دستگاه می باشند</a:t>
            </a:r>
          </a:p>
          <a:p>
            <a:pPr marL="109728" indent="0" algn="r" rtl="1">
              <a:buNone/>
            </a:pPr>
            <a:r>
              <a:rPr lang="fa-IR" b="1" dirty="0"/>
              <a:t>مانند دماسنج، فشارسنج، زمان سنج، حسگرهای بارگذاری و... بسیاری از تجهیزات جدید دارای چاپگر بوده و مشخصات فرآیند را</a:t>
            </a:r>
          </a:p>
          <a:p>
            <a:pPr marL="109728" indent="0" algn="r" rtl="1">
              <a:buNone/>
            </a:pPr>
            <a:r>
              <a:rPr lang="fa-IR" b="1" dirty="0"/>
              <a:t>می توان پرینت گرفت. در این صورت در هر سیکل باید این پایشگرها کنترل شوند.</a:t>
            </a:r>
          </a:p>
        </p:txBody>
      </p:sp>
      <p:sp>
        <p:nvSpPr>
          <p:cNvPr id="3" name="Title 2"/>
          <p:cNvSpPr>
            <a:spLocks noGrp="1"/>
          </p:cNvSpPr>
          <p:nvPr>
            <p:ph type="title"/>
          </p:nvPr>
        </p:nvSpPr>
        <p:spPr/>
        <p:txBody>
          <a:bodyPr/>
          <a:lstStyle/>
          <a:p>
            <a:pPr algn="ctr"/>
            <a:r>
              <a:rPr lang="fa-IR" b="0" dirty="0"/>
              <a:t>پایشگرهای فیزیکی</a:t>
            </a:r>
            <a:endParaRPr lang="fa-IR" dirty="0"/>
          </a:p>
        </p:txBody>
      </p:sp>
    </p:spTree>
    <p:extLst>
      <p:ext uri="{BB962C8B-B14F-4D97-AF65-F5344CB8AC3E}">
        <p14:creationId xmlns:p14="http://schemas.microsoft.com/office/powerpoint/2010/main" val="3474277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764704"/>
            <a:ext cx="8856984" cy="5976664"/>
          </a:xfrm>
        </p:spPr>
        <p:txBody>
          <a:bodyPr>
            <a:normAutofit lnSpcReduction="10000"/>
          </a:bodyPr>
          <a:lstStyle/>
          <a:p>
            <a:r>
              <a:rPr lang="fa-IR" b="1" dirty="0"/>
              <a:t>آنتی </a:t>
            </a:r>
            <a:r>
              <a:rPr lang="fa-IR" b="1" dirty="0" smtClean="0"/>
              <a:t>سپتیك</a:t>
            </a:r>
            <a:r>
              <a:rPr lang="en-US" b="1" dirty="0" smtClean="0"/>
              <a:t>Antiseptic  </a:t>
            </a:r>
            <a:r>
              <a:rPr lang="fa-IR" b="1" dirty="0" smtClean="0"/>
              <a:t> ماده </a:t>
            </a:r>
            <a:r>
              <a:rPr lang="fa-IR" b="1" dirty="0"/>
              <a:t>اي است كه بازدارنده فعالیت ارگانیسمها از روي بافتهاي زنده است</a:t>
            </a:r>
            <a:r>
              <a:rPr lang="fa-IR" b="1" dirty="0" smtClean="0"/>
              <a:t>.</a:t>
            </a:r>
          </a:p>
          <a:p>
            <a:endParaRPr lang="fa-IR" b="1" dirty="0"/>
          </a:p>
          <a:p>
            <a:r>
              <a:rPr lang="fa-IR" dirty="0"/>
              <a:t> </a:t>
            </a:r>
            <a:r>
              <a:rPr lang="fa-IR" b="1" dirty="0"/>
              <a:t>آنتی بیوتیك </a:t>
            </a:r>
            <a:r>
              <a:rPr lang="en-US" b="1" dirty="0" smtClean="0"/>
              <a:t>Antibiotic </a:t>
            </a:r>
            <a:r>
              <a:rPr lang="fa-IR" b="1" dirty="0" smtClean="0"/>
              <a:t> ماده </a:t>
            </a:r>
            <a:r>
              <a:rPr lang="fa-IR" b="1" dirty="0"/>
              <a:t>اي كه از رشد يا عمل میکروارگانیسم ها از طريق بازدارندگی از فعالیت يا به واسطه تخريب آن ها جلوگیري كرده يا آن را متوقف می كند . اين واژه </a:t>
            </a:r>
            <a:r>
              <a:rPr lang="fa-IR" b="1" dirty="0" smtClean="0"/>
              <a:t>خصوصا براي </a:t>
            </a:r>
            <a:r>
              <a:rPr lang="fa-IR" b="1" dirty="0"/>
              <a:t>مواد آماده شده مورد استفاده براي بافت زنده به كار رفته است </a:t>
            </a:r>
            <a:r>
              <a:rPr lang="fa-IR" b="1" dirty="0" smtClean="0"/>
              <a:t>.</a:t>
            </a:r>
          </a:p>
          <a:p>
            <a:endParaRPr lang="fa-IR" b="1" dirty="0"/>
          </a:p>
          <a:p>
            <a:r>
              <a:rPr lang="fa-IR" dirty="0"/>
              <a:t> </a:t>
            </a:r>
            <a:r>
              <a:rPr lang="fa-IR" b="1" dirty="0"/>
              <a:t>دترجنت </a:t>
            </a:r>
            <a:r>
              <a:rPr lang="en-US" b="1" dirty="0" smtClean="0"/>
              <a:t>Detergent </a:t>
            </a:r>
            <a:r>
              <a:rPr lang="fa-IR" b="1" dirty="0" smtClean="0"/>
              <a:t> ماده </a:t>
            </a:r>
            <a:r>
              <a:rPr lang="fa-IR" b="1" dirty="0"/>
              <a:t>اي است كه با استفاده از كشش سطحی آلودگی را میبرد. به عبارت ديگر ماده تمیزكننده اي كه ادعاي ضدمیکروبی بر روي برچسب آن وجود ندارد . اين </a:t>
            </a:r>
            <a:r>
              <a:rPr lang="fa-IR" b="1" dirty="0" smtClean="0"/>
              <a:t>مواد تركیبی </a:t>
            </a:r>
            <a:r>
              <a:rPr lang="fa-IR" b="1" dirty="0"/>
              <a:t>ازيك جزءآب دوست </a:t>
            </a:r>
            <a:r>
              <a:rPr lang="fa-IR" b="1" dirty="0" smtClean="0"/>
              <a:t>(هیدروفیلیك ) </a:t>
            </a:r>
            <a:r>
              <a:rPr lang="fa-IR" b="1" dirty="0"/>
              <a:t>و يك جزءچربی دوست (</a:t>
            </a:r>
            <a:r>
              <a:rPr lang="fa-IR" b="1" dirty="0" smtClean="0"/>
              <a:t> </a:t>
            </a:r>
            <a:r>
              <a:rPr lang="fa-IR" b="1" dirty="0"/>
              <a:t>لیپوفیلیك </a:t>
            </a:r>
            <a:r>
              <a:rPr lang="fa-IR" b="1" dirty="0" smtClean="0"/>
              <a:t>) </a:t>
            </a:r>
            <a:r>
              <a:rPr lang="fa-IR" b="1" dirty="0"/>
              <a:t>است و می تواند به 4 نوع تقسیم شود : دترجنت هاي آنیونی، كاتیونی، آمفوتريك و غیر يونی</a:t>
            </a:r>
            <a:endParaRPr lang="en-US" dirty="0"/>
          </a:p>
        </p:txBody>
      </p:sp>
      <p:sp>
        <p:nvSpPr>
          <p:cNvPr id="3" name="Title 2"/>
          <p:cNvSpPr>
            <a:spLocks noGrp="1"/>
          </p:cNvSpPr>
          <p:nvPr>
            <p:ph type="title"/>
          </p:nvPr>
        </p:nvSpPr>
        <p:spPr>
          <a:xfrm>
            <a:off x="893674" y="193204"/>
            <a:ext cx="8229600" cy="1143000"/>
          </a:xfrm>
        </p:spPr>
        <p:txBody>
          <a:bodyPr/>
          <a:lstStyle/>
          <a:p>
            <a:endParaRPr lang="en-US" dirty="0"/>
          </a:p>
        </p:txBody>
      </p:sp>
    </p:spTree>
    <p:extLst>
      <p:ext uri="{BB962C8B-B14F-4D97-AF65-F5344CB8AC3E}">
        <p14:creationId xmlns:p14="http://schemas.microsoft.com/office/powerpoint/2010/main" val="1161187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buNone/>
            </a:pPr>
            <a:r>
              <a:rPr lang="fa-IR" b="1" dirty="0"/>
              <a:t>اندیکاتور کلاس 1 </a:t>
            </a:r>
            <a:r>
              <a:rPr lang="fa-IR" b="1" dirty="0" smtClean="0"/>
              <a:t>(نوار چسب)</a:t>
            </a:r>
          </a:p>
          <a:p>
            <a:pPr marL="109728" indent="0" algn="r" rtl="1">
              <a:buNone/>
            </a:pPr>
            <a:r>
              <a:rPr lang="fa-IR" b="1" dirty="0"/>
              <a:t>هدف از استفاده از آن، اثبات این مطلب است که بسته در معرض فرآیند استریلیزاسیون </a:t>
            </a:r>
            <a:r>
              <a:rPr lang="fa-IR" b="1" dirty="0" smtClean="0"/>
              <a:t>قرارگرفته </a:t>
            </a:r>
            <a:r>
              <a:rPr lang="fa-IR" b="1" dirty="0"/>
              <a:t>است و بسته اتوکلاو شده از بسته اتوکلاو نشده تشخیص داده می شود. این اندیکاتور به پارامترهای بخار اشباع، دما و زمان</a:t>
            </a:r>
          </a:p>
          <a:p>
            <a:pPr marL="109728" indent="0" algn="r" rtl="1">
              <a:buNone/>
            </a:pPr>
            <a:r>
              <a:rPr lang="fa-IR" b="1" dirty="0"/>
              <a:t>حساس است.</a:t>
            </a:r>
          </a:p>
        </p:txBody>
      </p:sp>
      <p:sp>
        <p:nvSpPr>
          <p:cNvPr id="3" name="Title 2"/>
          <p:cNvSpPr>
            <a:spLocks noGrp="1"/>
          </p:cNvSpPr>
          <p:nvPr>
            <p:ph type="title"/>
          </p:nvPr>
        </p:nvSpPr>
        <p:spPr/>
        <p:txBody>
          <a:bodyPr/>
          <a:lstStyle/>
          <a:p>
            <a:pPr algn="ctr"/>
            <a:r>
              <a:rPr lang="fa-IR" dirty="0"/>
              <a:t>اندیکاتورهای شیمیایی</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61048"/>
            <a:ext cx="5029200" cy="202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5207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112568"/>
          </a:xfrm>
        </p:spPr>
        <p:txBody>
          <a:bodyPr>
            <a:normAutofit fontScale="92500"/>
          </a:bodyPr>
          <a:lstStyle/>
          <a:p>
            <a:pPr marL="109728" indent="0">
              <a:buNone/>
            </a:pPr>
            <a:r>
              <a:rPr lang="fa-IR" dirty="0"/>
              <a:t>نشانگر های مورد استفاده در آزمایش تخصصی( اندیکاتور خاص انجام آزمون بووی دیک) و مهم ترین کار آنها کنترل پمپ وکیوم دستگاه است</a:t>
            </a:r>
            <a:r>
              <a:rPr lang="en-US" dirty="0"/>
              <a:t>.</a:t>
            </a:r>
            <a:br>
              <a:rPr lang="en-US" dirty="0"/>
            </a:br>
            <a:r>
              <a:rPr lang="fa-IR" dirty="0"/>
              <a:t>جهت استفاده در آزمایش های تخصصی واندازه گیری یک ویژگی در رابطه با دستگاه استریلیزاسیون مورد نظر طراحی شده است برای مثال تست</a:t>
            </a:r>
            <a:r>
              <a:rPr lang="en-US" dirty="0"/>
              <a:t> (BD )Bowie-Dick</a:t>
            </a:r>
            <a:r>
              <a:rPr lang="fa-IR" dirty="0"/>
              <a:t>که صرفاًبرای تعیین کیفیت و قابلیت نفوذ بخار به داخل بسته ها در دستگاه های اتوکلاو مجهز به پمپ وکیوم می باشد</a:t>
            </a:r>
            <a:r>
              <a:rPr lang="fa-IR" dirty="0" smtClean="0"/>
              <a:t>،</a:t>
            </a:r>
            <a:r>
              <a:rPr lang="fa-IR" dirty="0"/>
              <a:t> </a:t>
            </a:r>
            <a:r>
              <a:rPr lang="fa-IR" dirty="0" smtClean="0"/>
              <a:t>((</a:t>
            </a:r>
            <a:r>
              <a:rPr lang="fa-IR" sz="2600" dirty="0" smtClean="0">
                <a:solidFill>
                  <a:srgbClr val="00B050"/>
                </a:solidFill>
              </a:rPr>
              <a:t>بنا </a:t>
            </a:r>
            <a:r>
              <a:rPr lang="fa-IR" sz="2600" dirty="0">
                <a:solidFill>
                  <a:srgbClr val="00B050"/>
                </a:solidFill>
              </a:rPr>
              <a:t>به توصیه کارخانه سازنده داخل یک پکیج کاغذی یا پارچه ای یا بدون </a:t>
            </a:r>
            <a:r>
              <a:rPr lang="fa-IR" sz="2600" dirty="0" smtClean="0">
                <a:solidFill>
                  <a:srgbClr val="00B050"/>
                </a:solidFill>
              </a:rPr>
              <a:t>پکیج</a:t>
            </a:r>
            <a:r>
              <a:rPr lang="fa-IR" dirty="0" smtClean="0"/>
              <a:t>)) </a:t>
            </a:r>
            <a:r>
              <a:rPr lang="fa-IR" dirty="0"/>
              <a:t>به این نحو که یک ورق</a:t>
            </a:r>
            <a:r>
              <a:rPr lang="en-US" dirty="0"/>
              <a:t> BD</a:t>
            </a:r>
            <a:r>
              <a:rPr lang="fa-IR" dirty="0"/>
              <a:t>را میان ۳۶حوله ی نخی با مشخصات استاندارد قرارداده به نحوی که ضخامت نهایی پس از فشرده شدن از ۲۵سانتی متر کمتر و از ۲۸سانتی متر بیشتر نباشد و وزن آن بین ۳.۶تا ۷.۷کیلوگرم باشد پس از اتمام سیکل در صورت نفوذ مؤثر بخار باید تغییر رنگ مطابق با رنگ مرجع ارائه شده در دستورالعمل تست صورت پذیرد. این تست باید به صورت روزانه انجام پذیرد. </a:t>
            </a:r>
            <a:endParaRPr lang="fa-IR" b="1" dirty="0"/>
          </a:p>
        </p:txBody>
      </p:sp>
      <p:sp>
        <p:nvSpPr>
          <p:cNvPr id="3" name="Title 2"/>
          <p:cNvSpPr>
            <a:spLocks noGrp="1"/>
          </p:cNvSpPr>
          <p:nvPr>
            <p:ph type="title"/>
          </p:nvPr>
        </p:nvSpPr>
        <p:spPr/>
        <p:txBody>
          <a:bodyPr/>
          <a:lstStyle/>
          <a:p>
            <a:pPr algn="ctr"/>
            <a:r>
              <a:rPr lang="fa-IR" dirty="0"/>
              <a:t>اندیکاتور کلاس 2 یا تست بووی دیک</a:t>
            </a:r>
          </a:p>
        </p:txBody>
      </p:sp>
    </p:spTree>
    <p:extLst>
      <p:ext uri="{BB962C8B-B14F-4D97-AF65-F5344CB8AC3E}">
        <p14:creationId xmlns:p14="http://schemas.microsoft.com/office/powerpoint/2010/main" val="14034032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331236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تست آماده بویدیک"/>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628800"/>
            <a:ext cx="2764691" cy="2552065"/>
          </a:xfrm>
          <a:prstGeom prst="rect">
            <a:avLst/>
          </a:prstGeom>
          <a:noFill/>
          <a:ln>
            <a:noFill/>
          </a:ln>
        </p:spPr>
      </p:pic>
      <p:pic>
        <p:nvPicPr>
          <p:cNvPr id="6" name="Picture 5" descr="تست بووی دیک"/>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180864"/>
            <a:ext cx="2232248" cy="1960597"/>
          </a:xfrm>
          <a:prstGeom prst="rect">
            <a:avLst/>
          </a:prstGeom>
          <a:noFill/>
          <a:ln>
            <a:noFill/>
          </a:ln>
        </p:spPr>
      </p:pic>
      <p:pic>
        <p:nvPicPr>
          <p:cNvPr id="7" name="Picture 6" descr="بووی دیک نواری"/>
          <p:cNvPicPr/>
          <p:nvPr/>
        </p:nvPicPr>
        <p:blipFill>
          <a:blip r:embed="rId5">
            <a:extLst>
              <a:ext uri="{28A0092B-C50C-407E-A947-70E740481C1C}">
                <a14:useLocalDpi xmlns:a14="http://schemas.microsoft.com/office/drawing/2010/main" val="0"/>
              </a:ext>
            </a:extLst>
          </a:blip>
          <a:srcRect/>
          <a:stretch>
            <a:fillRect/>
          </a:stretch>
        </p:blipFill>
        <p:spPr bwMode="auto">
          <a:xfrm>
            <a:off x="1660713" y="404664"/>
            <a:ext cx="5731510" cy="1127760"/>
          </a:xfrm>
          <a:prstGeom prst="rect">
            <a:avLst/>
          </a:prstGeom>
          <a:noFill/>
          <a:ln>
            <a:noFill/>
          </a:ln>
        </p:spPr>
      </p:pic>
    </p:spTree>
    <p:extLst>
      <p:ext uri="{BB962C8B-B14F-4D97-AF65-F5344CB8AC3E}">
        <p14:creationId xmlns:p14="http://schemas.microsoft.com/office/powerpoint/2010/main" val="39504093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rtl="1">
              <a:buNone/>
            </a:pPr>
            <a:r>
              <a:rPr lang="fa-IR" sz="3200" b="1" dirty="0">
                <a:solidFill>
                  <a:srgbClr val="0070C0"/>
                </a:solidFill>
              </a:rPr>
              <a:t>این اندیکاتور فقط برای یک پارامتر کاربرد دارد و تنها نشان دهنده این است که بسته در معرض دمای </a:t>
            </a:r>
            <a:r>
              <a:rPr lang="fa-IR" sz="3200" b="1" dirty="0" smtClean="0">
                <a:solidFill>
                  <a:srgbClr val="0070C0"/>
                </a:solidFill>
              </a:rPr>
              <a:t>معین قرار </a:t>
            </a:r>
            <a:r>
              <a:rPr lang="fa-IR" sz="3200" b="1" dirty="0">
                <a:solidFill>
                  <a:srgbClr val="0070C0"/>
                </a:solidFill>
              </a:rPr>
              <a:t>گرفته است. در حال حاضر این تست استفاده نمی شود.</a:t>
            </a:r>
          </a:p>
        </p:txBody>
      </p:sp>
      <p:sp>
        <p:nvSpPr>
          <p:cNvPr id="3" name="Title 2"/>
          <p:cNvSpPr>
            <a:spLocks noGrp="1"/>
          </p:cNvSpPr>
          <p:nvPr>
            <p:ph type="title"/>
          </p:nvPr>
        </p:nvSpPr>
        <p:spPr/>
        <p:txBody>
          <a:bodyPr/>
          <a:lstStyle/>
          <a:p>
            <a:pPr algn="r"/>
            <a:r>
              <a:rPr lang="fa-IR" dirty="0"/>
              <a:t>اندیکاتور کلاس 3</a:t>
            </a:r>
          </a:p>
        </p:txBody>
      </p:sp>
    </p:spTree>
    <p:extLst>
      <p:ext uri="{BB962C8B-B14F-4D97-AF65-F5344CB8AC3E}">
        <p14:creationId xmlns:p14="http://schemas.microsoft.com/office/powerpoint/2010/main" val="24962365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rtl="1">
              <a:buNone/>
            </a:pPr>
            <a:r>
              <a:rPr lang="fa-IR" sz="4400" b="1" dirty="0"/>
              <a:t>این اندیکاتور مقادیر چند پارامتر </a:t>
            </a:r>
            <a:r>
              <a:rPr lang="fa-IR" sz="4400" b="1" dirty="0" smtClean="0"/>
              <a:t>مثل </a:t>
            </a:r>
            <a:r>
              <a:rPr lang="fa-IR" sz="4400" b="1" dirty="0">
                <a:solidFill>
                  <a:srgbClr val="00B050"/>
                </a:solidFill>
              </a:rPr>
              <a:t>زمان </a:t>
            </a:r>
            <a:r>
              <a:rPr lang="fa-IR" sz="4400" b="1" dirty="0"/>
              <a:t>و </a:t>
            </a:r>
            <a:r>
              <a:rPr lang="fa-IR" sz="4400" b="1" dirty="0" smtClean="0">
                <a:solidFill>
                  <a:srgbClr val="00B050"/>
                </a:solidFill>
              </a:rPr>
              <a:t>دما</a:t>
            </a:r>
            <a:r>
              <a:rPr lang="fa-IR" sz="4400" b="1" dirty="0" smtClean="0"/>
              <a:t>را </a:t>
            </a:r>
            <a:r>
              <a:rPr lang="fa-IR" sz="4400" b="1" dirty="0"/>
              <a:t>بررسی می کند و برای بسته های </a:t>
            </a:r>
            <a:r>
              <a:rPr lang="fa-IR" sz="4400" b="1" dirty="0" smtClean="0"/>
              <a:t>زیر 12قلم استفاده </a:t>
            </a:r>
            <a:r>
              <a:rPr lang="fa-IR" sz="4400" b="1" dirty="0"/>
              <a:t>می شود.</a:t>
            </a:r>
          </a:p>
        </p:txBody>
      </p:sp>
      <p:sp>
        <p:nvSpPr>
          <p:cNvPr id="3" name="Title 2"/>
          <p:cNvSpPr>
            <a:spLocks noGrp="1"/>
          </p:cNvSpPr>
          <p:nvPr>
            <p:ph type="title"/>
          </p:nvPr>
        </p:nvSpPr>
        <p:spPr/>
        <p:txBody>
          <a:bodyPr/>
          <a:lstStyle/>
          <a:p>
            <a:pPr algn="r"/>
            <a:r>
              <a:rPr lang="fa-IR" dirty="0"/>
              <a:t>اندیکاتور کلاس 4</a:t>
            </a:r>
          </a:p>
        </p:txBody>
      </p:sp>
      <p:pic>
        <p:nvPicPr>
          <p:cNvPr id="4" name="Picture 3" descr="spsmedical اندیکاتور تیپ کلاس 4 بخار"/>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645024"/>
            <a:ext cx="2952328" cy="1132587"/>
          </a:xfrm>
          <a:prstGeom prst="rect">
            <a:avLst/>
          </a:prstGeom>
          <a:noFill/>
          <a:ln>
            <a:noFill/>
          </a:ln>
        </p:spPr>
      </p:pic>
      <p:pic>
        <p:nvPicPr>
          <p:cNvPr id="5" name="Picture 4" descr="اندیکاتور کلاس تیپ 4 بخار spsmedic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789040"/>
            <a:ext cx="3600400" cy="1279847"/>
          </a:xfrm>
          <a:prstGeom prst="rect">
            <a:avLst/>
          </a:prstGeom>
          <a:noFill/>
          <a:ln>
            <a:noFill/>
          </a:ln>
        </p:spPr>
      </p:pic>
    </p:spTree>
    <p:extLst>
      <p:ext uri="{BB962C8B-B14F-4D97-AF65-F5344CB8AC3E}">
        <p14:creationId xmlns:p14="http://schemas.microsoft.com/office/powerpoint/2010/main" val="29172573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dirty="0"/>
              <a:t>مثل کلاس ،۴حداقل به ۲پارامتر حساس است با این تفاوت که درصد نوسان تغییر رنگ ٪ ۱۵است</a:t>
            </a:r>
            <a:r>
              <a:rPr lang="en-US" dirty="0"/>
              <a:t>4’ – (4’ x 15%) = 3’ : 22”  </a:t>
            </a:r>
            <a:br>
              <a:rPr lang="en-US" dirty="0"/>
            </a:br>
            <a:r>
              <a:rPr lang="fa-IR" dirty="0"/>
              <a:t>یعنی زمان شروع تغییر رنگ از ۳دقیقه و۲۲ثانیه خواهد بود</a:t>
            </a:r>
            <a:r>
              <a:rPr lang="en-US" dirty="0"/>
              <a:t>.</a:t>
            </a:r>
          </a:p>
          <a:p>
            <a:r>
              <a:rPr lang="fa-IR" dirty="0"/>
              <a:t>اندیکاتور کلاس پنج 5، پیشرفته ترین نوع اندیکاتور کاغذی روش بخار یا اتوکلاو است. این اندیکاتور معادل یک اندیکاتور بیولوژیک بخار عمل می کند و هر سه فاکتور(پارامتر) دما، بخار و زمان را در نظر می گیرد</a:t>
            </a:r>
            <a:endParaRPr lang="en-US" dirty="0"/>
          </a:p>
        </p:txBody>
      </p:sp>
      <p:sp>
        <p:nvSpPr>
          <p:cNvPr id="3" name="Title 2"/>
          <p:cNvSpPr>
            <a:spLocks noGrp="1"/>
          </p:cNvSpPr>
          <p:nvPr>
            <p:ph type="title"/>
          </p:nvPr>
        </p:nvSpPr>
        <p:spPr/>
        <p:txBody>
          <a:bodyPr/>
          <a:lstStyle/>
          <a:p>
            <a:pPr algn="r"/>
            <a:r>
              <a:rPr lang="fa-IR" dirty="0"/>
              <a:t>اندیکاتور کلاس 5</a:t>
            </a:r>
          </a:p>
        </p:txBody>
      </p:sp>
      <p:pic>
        <p:nvPicPr>
          <p:cNvPr id="4" name="Picture 3" descr="اندیکاتور کلاس پنج بخار پروسس شده"/>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37900"/>
            <a:ext cx="4608512" cy="1245235"/>
          </a:xfrm>
          <a:prstGeom prst="rect">
            <a:avLst/>
          </a:prstGeom>
          <a:noFill/>
          <a:ln>
            <a:noFill/>
          </a:ln>
        </p:spPr>
      </p:pic>
    </p:spTree>
    <p:extLst>
      <p:ext uri="{BB962C8B-B14F-4D97-AF65-F5344CB8AC3E}">
        <p14:creationId xmlns:p14="http://schemas.microsoft.com/office/powerpoint/2010/main" val="3331242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a:buNone/>
            </a:pPr>
            <a:r>
              <a:rPr lang="fa-IR" sz="3600" b="1" dirty="0"/>
              <a:t>این اندیکاتور به تمام پارامترهای حیاتی در دامنه خاصی حساس است و برای بسته های بزرگ و یا ست </a:t>
            </a:r>
            <a:r>
              <a:rPr lang="fa-IR" sz="3600" b="1" dirty="0" smtClean="0"/>
              <a:t>های عملهای </a:t>
            </a:r>
            <a:r>
              <a:rPr lang="fa-IR" sz="3600" b="1" dirty="0"/>
              <a:t>جراحی حساس استفاده می شود.</a:t>
            </a:r>
          </a:p>
        </p:txBody>
      </p:sp>
      <p:sp>
        <p:nvSpPr>
          <p:cNvPr id="3" name="Title 2"/>
          <p:cNvSpPr>
            <a:spLocks noGrp="1"/>
          </p:cNvSpPr>
          <p:nvPr>
            <p:ph type="title"/>
          </p:nvPr>
        </p:nvSpPr>
        <p:spPr/>
        <p:txBody>
          <a:bodyPr/>
          <a:lstStyle/>
          <a:p>
            <a:pPr algn="r"/>
            <a:r>
              <a:rPr lang="fa-IR" dirty="0"/>
              <a:t>اندیکاتور کلاس 6</a:t>
            </a:r>
          </a:p>
        </p:txBody>
      </p:sp>
      <p:pic>
        <p:nvPicPr>
          <p:cNvPr id="4" name="Picture 3" descr="تفسیر کلاس شش بخار پیشرونده dana products"/>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56992"/>
            <a:ext cx="6696744" cy="2304256"/>
          </a:xfrm>
          <a:prstGeom prst="rect">
            <a:avLst/>
          </a:prstGeom>
          <a:noFill/>
          <a:ln>
            <a:noFill/>
          </a:ln>
        </p:spPr>
      </p:pic>
    </p:spTree>
    <p:extLst>
      <p:ext uri="{BB962C8B-B14F-4D97-AF65-F5344CB8AC3E}">
        <p14:creationId xmlns:p14="http://schemas.microsoft.com/office/powerpoint/2010/main" val="25485036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a:buNone/>
            </a:pPr>
            <a:r>
              <a:rPr lang="fa-IR" sz="2800" b="1" dirty="0"/>
              <a:t>این اندیکاتور برای اتوکلاو هفته ای یکبار و در هر بار بارگذاری برای پلاسمای پراکسید هیدروژن استفاده</a:t>
            </a:r>
          </a:p>
          <a:p>
            <a:pPr marL="109728" indent="0">
              <a:buNone/>
            </a:pPr>
            <a:r>
              <a:rPr lang="fa-IR" sz="2800" b="1" dirty="0"/>
              <a:t>می شود. بعلاوه پس از هر بار تعمیر دستگاه و قبل از استریل کردن عضو مصنوعی </a:t>
            </a:r>
            <a:r>
              <a:rPr lang="fa-IR" sz="2800" b="1" dirty="0" smtClean="0"/>
              <a:t>(پروتز) </a:t>
            </a:r>
            <a:r>
              <a:rPr lang="fa-IR" sz="2800" b="1" dirty="0"/>
              <a:t>و یا ابزار کاشتنی </a:t>
            </a:r>
            <a:r>
              <a:rPr lang="fa-IR" sz="2800" b="1" dirty="0" smtClean="0"/>
              <a:t>(ایمپلنت</a:t>
            </a:r>
            <a:r>
              <a:rPr lang="fa-IR" sz="2800" b="1" dirty="0"/>
              <a:t>) هر گاه پرسنل تازه کار در واحد </a:t>
            </a:r>
            <a:r>
              <a:rPr lang="en-US" sz="2800" b="1" dirty="0"/>
              <a:t>CSR </a:t>
            </a:r>
            <a:r>
              <a:rPr lang="fa-IR" sz="2800" b="1" dirty="0"/>
              <a:t>مشغول به کار باشند</a:t>
            </a:r>
            <a:r>
              <a:rPr lang="fa-IR" sz="2800" b="1" dirty="0" smtClean="0"/>
              <a:t>. </a:t>
            </a:r>
            <a:r>
              <a:rPr lang="fa-IR" sz="2800" b="1" dirty="0"/>
              <a:t>هم استفاده</a:t>
            </a:r>
          </a:p>
          <a:p>
            <a:pPr marL="109728" indent="0" algn="r">
              <a:buNone/>
            </a:pPr>
            <a:r>
              <a:rPr lang="fa-IR" sz="2800" b="1" dirty="0"/>
              <a:t>می شود. این اندیکاتور را جایی از محفظه قرار دهید که امکان دارد عامل استریل کننده به آنجا نرسد. اندیکاتور بیولوژیک حاوی</a:t>
            </a:r>
          </a:p>
          <a:p>
            <a:pPr marL="109728" indent="0" algn="r">
              <a:buNone/>
            </a:pPr>
            <a:r>
              <a:rPr lang="fa-IR" sz="2800" b="1" dirty="0"/>
              <a:t>اسپور باکتری است و نابود شدن اسپورها نشان دهنده رضایت بخش بودن فرآیند است</a:t>
            </a:r>
          </a:p>
        </p:txBody>
      </p:sp>
      <p:sp>
        <p:nvSpPr>
          <p:cNvPr id="3" name="Title 2"/>
          <p:cNvSpPr>
            <a:spLocks noGrp="1"/>
          </p:cNvSpPr>
          <p:nvPr>
            <p:ph type="title"/>
          </p:nvPr>
        </p:nvSpPr>
        <p:spPr/>
        <p:txBody>
          <a:bodyPr/>
          <a:lstStyle/>
          <a:p>
            <a:pPr algn="r"/>
            <a:r>
              <a:rPr lang="fa-IR" dirty="0"/>
              <a:t>اندیکاتور بیولوژیک</a:t>
            </a:r>
          </a:p>
        </p:txBody>
      </p:sp>
    </p:spTree>
    <p:extLst>
      <p:ext uri="{BB962C8B-B14F-4D97-AF65-F5344CB8AC3E}">
        <p14:creationId xmlns:p14="http://schemas.microsoft.com/office/powerpoint/2010/main" val="26165660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lgn="r" rtl="1">
              <a:buNone/>
            </a:pPr>
            <a:r>
              <a:rPr lang="fa-IR" b="1" dirty="0"/>
              <a:t>باید توجه داشت که اقلام استریل به هنگام توزیع و تحویل بر روی زمین نیافتند و بیش از حد در تماس با دست قرار نگیرند </a:t>
            </a:r>
            <a:r>
              <a:rPr lang="fa-IR" b="1" dirty="0" smtClean="0"/>
              <a:t>حداکثر3 </a:t>
            </a:r>
            <a:r>
              <a:rPr lang="fa-IR" b="1" dirty="0"/>
              <a:t>یا 4 </a:t>
            </a:r>
            <a:r>
              <a:rPr lang="fa-IR" b="1" dirty="0" smtClean="0"/>
              <a:t>بار</a:t>
            </a:r>
          </a:p>
          <a:p>
            <a:pPr marL="109728" indent="0" algn="r" rtl="1">
              <a:buNone/>
            </a:pPr>
            <a:r>
              <a:rPr lang="fa-IR" b="1" dirty="0" smtClean="0"/>
              <a:t>- </a:t>
            </a:r>
            <a:r>
              <a:rPr lang="fa-IR" b="1" dirty="0"/>
              <a:t>تحویل اقلام استریل به بخش ها باید در دفتر ثبت شود و سوابق آن نگهداری شود.</a:t>
            </a:r>
          </a:p>
          <a:p>
            <a:pPr algn="r" rtl="1">
              <a:buFontTx/>
              <a:buChar char="-"/>
            </a:pPr>
            <a:r>
              <a:rPr lang="fa-IR" b="1" dirty="0" smtClean="0"/>
              <a:t>از </a:t>
            </a:r>
            <a:r>
              <a:rPr lang="fa-IR" b="1" dirty="0"/>
              <a:t>ظروف تمیز بدون منفذ باید برای توزیع و تحویل اقلام استریل به بخش های بیمارستان استفاده کرد </a:t>
            </a:r>
            <a:endParaRPr lang="fa-IR" b="1" dirty="0" smtClean="0"/>
          </a:p>
          <a:p>
            <a:pPr algn="r" rtl="1">
              <a:buFontTx/>
              <a:buChar char="-"/>
            </a:pPr>
            <a:r>
              <a:rPr lang="fa-IR" b="1" dirty="0" smtClean="0"/>
              <a:t>- </a:t>
            </a:r>
            <a:r>
              <a:rPr lang="fa-IR" b="1" dirty="0"/>
              <a:t>ذخیره سازی بسته ها در بخش به ترتیب تاریخ انقضاء انجام شود تا سری های قدیمی تر زودتر مورد استفاده قرار گیرند.</a:t>
            </a:r>
          </a:p>
          <a:p>
            <a:pPr marL="109728" indent="0" algn="r" rtl="1">
              <a:buNone/>
            </a:pPr>
            <a:r>
              <a:rPr lang="fa-IR" b="1" dirty="0"/>
              <a:t>- قبل از استفاده از ست های جراحی در بخش، اندیکاتور موجود در بسته از نظر تغییر رنگ بازبینی و در صورت تایید استریل </a:t>
            </a:r>
            <a:r>
              <a:rPr lang="fa-IR" b="1" dirty="0" smtClean="0"/>
              <a:t>بودن توسط </a:t>
            </a:r>
            <a:r>
              <a:rPr lang="fa-IR" b="1" dirty="0"/>
              <a:t>پرستار، جهت پیگیری های بعدی در پرونده بیمار در قسمت گزارش پرستاری </a:t>
            </a:r>
            <a:r>
              <a:rPr lang="fa-IR" b="1" dirty="0" smtClean="0"/>
              <a:t>چسبانده </a:t>
            </a:r>
            <a:r>
              <a:rPr lang="fa-IR" b="1" dirty="0"/>
              <a:t>شود</a:t>
            </a:r>
            <a:r>
              <a:rPr lang="fa-IR" b="1" dirty="0" smtClean="0"/>
              <a:t>.</a:t>
            </a:r>
            <a:endParaRPr lang="fa-IR" b="1" dirty="0"/>
          </a:p>
        </p:txBody>
      </p:sp>
      <p:sp>
        <p:nvSpPr>
          <p:cNvPr id="3" name="Title 2"/>
          <p:cNvSpPr>
            <a:spLocks noGrp="1"/>
          </p:cNvSpPr>
          <p:nvPr>
            <p:ph type="title"/>
          </p:nvPr>
        </p:nvSpPr>
        <p:spPr/>
        <p:txBody>
          <a:bodyPr/>
          <a:lstStyle/>
          <a:p>
            <a:pPr algn="r"/>
            <a:r>
              <a:rPr lang="fa-IR" dirty="0"/>
              <a:t>توزیع و پخش اقلام استریل در بخش ها</a:t>
            </a:r>
          </a:p>
        </p:txBody>
      </p:sp>
    </p:spTree>
    <p:extLst>
      <p:ext uri="{BB962C8B-B14F-4D97-AF65-F5344CB8AC3E}">
        <p14:creationId xmlns:p14="http://schemas.microsoft.com/office/powerpoint/2010/main" val="20225268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68960"/>
            <a:ext cx="8229600" cy="2938331"/>
          </a:xfrm>
        </p:spPr>
        <p:txBody>
          <a:bodyPr/>
          <a:lstStyle/>
          <a:p>
            <a:endParaRPr lang="en-US" dirty="0"/>
          </a:p>
        </p:txBody>
      </p:sp>
      <p:sp>
        <p:nvSpPr>
          <p:cNvPr id="3" name="Title 2"/>
          <p:cNvSpPr>
            <a:spLocks noGrp="1"/>
          </p:cNvSpPr>
          <p:nvPr>
            <p:ph type="title"/>
          </p:nvPr>
        </p:nvSpPr>
        <p:spPr>
          <a:xfrm>
            <a:off x="457200" y="274638"/>
            <a:ext cx="8229600" cy="2290266"/>
          </a:xfrm>
        </p:spPr>
        <p:txBody>
          <a:bodyPr>
            <a:normAutofit/>
          </a:bodyPr>
          <a:lstStyle/>
          <a:p>
            <a:pPr algn="ctr"/>
            <a:r>
              <a:rPr lang="fa-IR" dirty="0" smtClean="0">
                <a:solidFill>
                  <a:srgbClr val="FF0000"/>
                </a:solidFill>
              </a:rPr>
              <a:t>ضدعفونی کننده ها و گند زداهای رایج در بیمارستان نبی اکرم (ص) خنج </a:t>
            </a:r>
            <a:endParaRPr lang="en-US" dirty="0">
              <a:solidFill>
                <a:srgbClr val="FF0000"/>
              </a:solidFill>
            </a:endParaRPr>
          </a:p>
        </p:txBody>
      </p:sp>
    </p:spTree>
    <p:extLst>
      <p:ext uri="{BB962C8B-B14F-4D97-AF65-F5344CB8AC3E}">
        <p14:creationId xmlns:p14="http://schemas.microsoft.com/office/powerpoint/2010/main" val="37210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8"/>
            <a:ext cx="8784976" cy="5328592"/>
          </a:xfrm>
        </p:spPr>
        <p:txBody>
          <a:bodyPr/>
          <a:lstStyle/>
          <a:p>
            <a:r>
              <a:rPr lang="fa-IR" b="1" dirty="0">
                <a:solidFill>
                  <a:srgbClr val="FF0000"/>
                </a:solidFill>
              </a:rPr>
              <a:t>وسايل بیجان </a:t>
            </a:r>
            <a:r>
              <a:rPr lang="fa-IR" b="1" dirty="0"/>
              <a:t>: شامل وسايل يا مواد مختلفی است كه می توانند به عنوان راه انتقال يا مخزن يا منبع عفونت عمل كنند مانند وسايل معاينه آلوده </a:t>
            </a:r>
            <a:r>
              <a:rPr lang="fa-IR" b="1" dirty="0" smtClean="0"/>
              <a:t>.</a:t>
            </a:r>
          </a:p>
          <a:p>
            <a:endParaRPr lang="fa-IR" b="1" dirty="0"/>
          </a:p>
          <a:p>
            <a:pPr marL="109728" indent="0">
              <a:buNone/>
            </a:pPr>
            <a:endParaRPr lang="fa-IR" b="1" dirty="0"/>
          </a:p>
          <a:p>
            <a:r>
              <a:rPr lang="fa-IR" dirty="0"/>
              <a:t> </a:t>
            </a:r>
            <a:r>
              <a:rPr lang="fa-IR" b="1" dirty="0">
                <a:solidFill>
                  <a:srgbClr val="FF0000"/>
                </a:solidFill>
              </a:rPr>
              <a:t>زمان تماس </a:t>
            </a:r>
            <a:r>
              <a:rPr lang="fa-IR" b="1" dirty="0"/>
              <a:t>: زمانی كه يك ماده ضدعفونی كننده براي انجام عمل ضدعفونی در تماس مستقیم با سطح ياوسیله است . براي ضدعفونی سطوح اين دوره زمانی از زمان كاربرد ماده </a:t>
            </a:r>
            <a:r>
              <a:rPr lang="fa-IR" b="1" dirty="0" smtClean="0"/>
              <a:t>ضدعفونی كننده </a:t>
            </a:r>
            <a:r>
              <a:rPr lang="fa-IR" b="1" dirty="0"/>
              <a:t>بر روي سطح تازمانی كه سطح تا زمانی كه سطح كاملا خشك شود تعريف شده است </a:t>
            </a:r>
            <a:r>
              <a:rPr lang="fa-IR" b="1" dirty="0" smtClean="0"/>
              <a:t>.</a:t>
            </a:r>
          </a:p>
          <a:p>
            <a:endParaRPr lang="en-US" dirty="0"/>
          </a:p>
        </p:txBody>
      </p:sp>
      <p:sp>
        <p:nvSpPr>
          <p:cNvPr id="3" name="Title 2"/>
          <p:cNvSpPr>
            <a:spLocks noGrp="1"/>
          </p:cNvSpPr>
          <p:nvPr>
            <p:ph type="title"/>
          </p:nvPr>
        </p:nvSpPr>
        <p:spPr>
          <a:xfrm>
            <a:off x="467544" y="0"/>
            <a:ext cx="8229600" cy="1143000"/>
          </a:xfrm>
        </p:spPr>
        <p:txBody>
          <a:bodyPr/>
          <a:lstStyle/>
          <a:p>
            <a:endParaRPr lang="en-US" dirty="0"/>
          </a:p>
        </p:txBody>
      </p:sp>
    </p:spTree>
    <p:extLst>
      <p:ext uri="{BB962C8B-B14F-4D97-AF65-F5344CB8AC3E}">
        <p14:creationId xmlns:p14="http://schemas.microsoft.com/office/powerpoint/2010/main" val="4090912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2 سی سی وایتکس 98 سی سی آب                 100 سی سی </a:t>
            </a:r>
          </a:p>
          <a:p>
            <a:r>
              <a:rPr lang="fa-IR" dirty="0" smtClean="0"/>
              <a:t>20 سی سی وایتکس 980 سی سی آب               یک لیتر </a:t>
            </a:r>
          </a:p>
          <a:p>
            <a:r>
              <a:rPr lang="fa-IR" dirty="0" smtClean="0"/>
              <a:t>100 سی سی وایتکس 4900 سی سی اب           5 لیتر </a:t>
            </a:r>
          </a:p>
          <a:p>
            <a:r>
              <a:rPr lang="fa-IR" dirty="0" smtClean="0"/>
              <a:t>200 سی سی  وایتکس 9800 سی سی اب         10 لیتر </a:t>
            </a:r>
          </a:p>
          <a:p>
            <a:r>
              <a:rPr lang="fa-IR" dirty="0" smtClean="0"/>
              <a:t>800 سی سی واتکس  39200 سی سی اب         40 لیتر </a:t>
            </a:r>
          </a:p>
          <a:p>
            <a:endParaRPr lang="fa-IR" dirty="0"/>
          </a:p>
          <a:p>
            <a:endParaRPr lang="fa-IR" dirty="0" smtClean="0"/>
          </a:p>
          <a:p>
            <a:r>
              <a:rPr lang="fa-IR" dirty="0" smtClean="0"/>
              <a:t>هر لیوان یک با مصرف تقریبا 200 سی سی میباشد </a:t>
            </a:r>
            <a:endParaRPr lang="en-US" dirty="0"/>
          </a:p>
        </p:txBody>
      </p:sp>
      <p:sp>
        <p:nvSpPr>
          <p:cNvPr id="3" name="Title 2"/>
          <p:cNvSpPr>
            <a:spLocks noGrp="1"/>
          </p:cNvSpPr>
          <p:nvPr>
            <p:ph type="title"/>
          </p:nvPr>
        </p:nvSpPr>
        <p:spPr/>
        <p:txBody>
          <a:bodyPr>
            <a:normAutofit fontScale="90000"/>
          </a:bodyPr>
          <a:lstStyle/>
          <a:p>
            <a:pPr algn="ctr"/>
            <a:r>
              <a:rPr lang="fa-IR" dirty="0" smtClean="0"/>
              <a:t>تهیه وایتکس 2% جهت کف و دیوارها بخش ها </a:t>
            </a:r>
            <a:endParaRPr lang="en-US" dirty="0"/>
          </a:p>
        </p:txBody>
      </p:sp>
    </p:spTree>
    <p:extLst>
      <p:ext uri="{BB962C8B-B14F-4D97-AF65-F5344CB8AC3E}">
        <p14:creationId xmlns:p14="http://schemas.microsoft.com/office/powerpoint/2010/main" val="30325214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1521" y="274638"/>
            <a:ext cx="8280920" cy="6682754"/>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711933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520" y="4365104"/>
            <a:ext cx="1296144" cy="2376264"/>
          </a:xfrm>
          <a:prstGeom prst="rect">
            <a:avLst/>
          </a:prstGeom>
        </p:spPr>
      </p:pic>
      <p:sp>
        <p:nvSpPr>
          <p:cNvPr id="3" name="Title 2"/>
          <p:cNvSpPr>
            <a:spLocks noGrp="1"/>
          </p:cNvSpPr>
          <p:nvPr>
            <p:ph type="title"/>
          </p:nvPr>
        </p:nvSpPr>
        <p:spPr/>
        <p:txBody>
          <a:bodyPr/>
          <a:lstStyle/>
          <a:p>
            <a:pPr algn="ctr"/>
            <a:r>
              <a:rPr lang="fa-IR" dirty="0" smtClean="0"/>
              <a:t>سایا سپت اچ ای </a:t>
            </a:r>
            <a:endParaRPr lang="en-US" dirty="0"/>
          </a:p>
        </p:txBody>
      </p:sp>
      <p:sp>
        <p:nvSpPr>
          <p:cNvPr id="5" name="Rectangle 4"/>
          <p:cNvSpPr/>
          <p:nvPr/>
        </p:nvSpPr>
        <p:spPr>
          <a:xfrm>
            <a:off x="899592" y="1443841"/>
            <a:ext cx="7920880" cy="5355312"/>
          </a:xfrm>
          <a:prstGeom prst="rect">
            <a:avLst/>
          </a:prstGeom>
        </p:spPr>
        <p:txBody>
          <a:bodyPr wrap="square">
            <a:spAutoFit/>
          </a:bodyPr>
          <a:lstStyle/>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b="1" dirty="0">
              <a:solidFill>
                <a:srgbClr val="F88311"/>
              </a:solidFill>
              <a:effectLst/>
              <a:latin typeface="iransans"/>
            </a:endParaRPr>
          </a:p>
          <a:p>
            <a:pPr algn="r" rtl="1" fontAlgn="base"/>
            <a:endParaRPr lang="fa-IR" b="1" dirty="0" smtClean="0">
              <a:solidFill>
                <a:srgbClr val="F88311"/>
              </a:solidFill>
              <a:latin typeface="iransans"/>
            </a:endParaRPr>
          </a:p>
          <a:p>
            <a:pPr algn="r" rtl="1" fontAlgn="base"/>
            <a:endParaRPr lang="fa-IR" dirty="0">
              <a:effectLst/>
              <a:latin typeface="inherit"/>
            </a:endParaRPr>
          </a:p>
        </p:txBody>
      </p:sp>
      <p:sp>
        <p:nvSpPr>
          <p:cNvPr id="6" name="Rectangle 5"/>
          <p:cNvSpPr/>
          <p:nvPr/>
        </p:nvSpPr>
        <p:spPr>
          <a:xfrm>
            <a:off x="899592" y="2136339"/>
            <a:ext cx="7416824" cy="2246769"/>
          </a:xfrm>
          <a:prstGeom prst="rect">
            <a:avLst/>
          </a:prstGeom>
        </p:spPr>
        <p:txBody>
          <a:bodyPr wrap="square">
            <a:spAutoFit/>
          </a:bodyPr>
          <a:lstStyle/>
          <a:p>
            <a:pPr algn="r" rtl="1"/>
            <a:r>
              <a:rPr lang="fa-IR" sz="2000" b="1" dirty="0"/>
              <a:t>کاربرد محصول:</a:t>
            </a:r>
          </a:p>
          <a:p>
            <a:pPr algn="r" rtl="1"/>
            <a:endParaRPr lang="fa-IR" sz="2000" b="1" dirty="0"/>
          </a:p>
          <a:p>
            <a:pPr algn="r" rtl="1"/>
            <a:r>
              <a:rPr lang="fa-IR" sz="2000" b="1" dirty="0"/>
              <a:t>سایاسپت </a:t>
            </a:r>
            <a:r>
              <a:rPr lang="en-US" sz="2000" b="1" dirty="0"/>
              <a:t>HI </a:t>
            </a:r>
            <a:r>
              <a:rPr lang="fa-IR" sz="2000" b="1" dirty="0"/>
              <a:t>یک محلول ضد عفونی کننده فاقد آلدئید، فنول و هالوژن متشکل از ترکیب آمینهای چهار ظرفیت و یک ترکیب بیگوانید،با اثر بخشی بالاست که برای ضدعفونی ابزار غیر بحرانی و نیمه بحرانی مورداستفاده قرار می گیرد. فرمولاسیون این محصول به گونه ای است که علاوه بر اثر ضدعفونی کنندگی خاصیت پاک کنندگی نیز دارد و در حضور آب سخت، قدرت اثر خود را حفظ می کند</a:t>
            </a:r>
            <a:endParaRPr lang="en-US" sz="2000" b="1" dirty="0"/>
          </a:p>
        </p:txBody>
      </p:sp>
    </p:spTree>
    <p:extLst>
      <p:ext uri="{BB962C8B-B14F-4D97-AF65-F5344CB8AC3E}">
        <p14:creationId xmlns:p14="http://schemas.microsoft.com/office/powerpoint/2010/main" val="19009819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6021288"/>
          </a:xfrm>
        </p:spPr>
        <p:txBody>
          <a:bodyPr>
            <a:normAutofit fontScale="62500" lnSpcReduction="20000"/>
          </a:bodyPr>
          <a:lstStyle/>
          <a:p>
            <a:r>
              <a:rPr lang="fa-IR" b="1" dirty="0"/>
              <a:t>دستورالعمل مصرف:</a:t>
            </a:r>
          </a:p>
          <a:p>
            <a:endParaRPr lang="fa-IR" b="1" dirty="0"/>
          </a:p>
          <a:p>
            <a:r>
              <a:rPr lang="fa-IR" b="1" dirty="0"/>
              <a:t>محل مصرف	</a:t>
            </a:r>
            <a:r>
              <a:rPr lang="fa-IR" b="1" dirty="0" smtClean="0"/>
              <a:t>                      رقت مصرف              روش تهیه روش </a:t>
            </a:r>
            <a:r>
              <a:rPr lang="fa-IR" b="1" dirty="0"/>
              <a:t>استفاده</a:t>
            </a:r>
          </a:p>
          <a:p>
            <a:r>
              <a:rPr lang="fa-IR" b="1" dirty="0"/>
              <a:t>لوازم پزشکی </a:t>
            </a:r>
            <a:r>
              <a:rPr lang="fa-IR" b="1" dirty="0" smtClean="0"/>
              <a:t>نیمه بحرانی                  </a:t>
            </a:r>
            <a:r>
              <a:rPr lang="fa-IR" b="1" dirty="0"/>
              <a:t>	۴-۳%	غوطه وری	۳۰-۱۵ </a:t>
            </a:r>
            <a:r>
              <a:rPr lang="fa-IR" b="1" dirty="0" smtClean="0"/>
              <a:t>دقیقه </a:t>
            </a:r>
          </a:p>
          <a:p>
            <a:endParaRPr lang="fa-IR" b="1" dirty="0" smtClean="0"/>
          </a:p>
          <a:p>
            <a:r>
              <a:rPr lang="fa-IR" b="1" dirty="0" smtClean="0"/>
              <a:t>قابل </a:t>
            </a:r>
            <a:r>
              <a:rPr lang="fa-IR" b="1" dirty="0"/>
              <a:t>استفاده مجدد برای ۱۴ </a:t>
            </a:r>
            <a:r>
              <a:rPr lang="fa-IR" b="1" dirty="0" smtClean="0"/>
              <a:t>روز</a:t>
            </a:r>
          </a:p>
          <a:p>
            <a:endParaRPr lang="fa-IR" b="1" dirty="0"/>
          </a:p>
          <a:p>
            <a:r>
              <a:rPr lang="fa-IR" b="1" dirty="0"/>
              <a:t>لوازم پزشکی و دندانپزشکی غیر </a:t>
            </a:r>
            <a:r>
              <a:rPr lang="fa-IR" b="1" dirty="0" smtClean="0"/>
              <a:t>بحرانی </a:t>
            </a:r>
            <a:r>
              <a:rPr lang="fa-IR" b="1" dirty="0"/>
              <a:t>	۲-۱%	اسپری- غوطه وری	۱۵-۱۰ دقیقه</a:t>
            </a:r>
          </a:p>
          <a:p>
            <a:r>
              <a:rPr lang="fa-IR" b="1" dirty="0"/>
              <a:t> </a:t>
            </a:r>
          </a:p>
          <a:p>
            <a:endParaRPr lang="fa-IR" b="1" dirty="0"/>
          </a:p>
          <a:p>
            <a:r>
              <a:rPr lang="fa-IR" b="1" dirty="0"/>
              <a:t>* در صورت آلودگی ظاهری محلول رقیق شده، آن را با محلول تازه آماده شده جایگزین کنید.</a:t>
            </a:r>
          </a:p>
          <a:p>
            <a:endParaRPr lang="fa-IR" b="1" dirty="0"/>
          </a:p>
          <a:p>
            <a:r>
              <a:rPr lang="fa-IR" b="1" dirty="0"/>
              <a:t>– قبل از غوطه وری ابزاری در محلول تهیه شده حتی الامکان قطعات ابزار را از هم جدا کنید تا تمامی سطوح به محلول آغشته شود.</a:t>
            </a:r>
          </a:p>
          <a:p>
            <a:endParaRPr lang="fa-IR" b="1" dirty="0"/>
          </a:p>
          <a:p>
            <a:r>
              <a:rPr lang="fa-IR" b="1" dirty="0"/>
              <a:t>– مطمئن شوید که تمامی سطوح به طور کامل به محلول آغشته شده باشد.</a:t>
            </a:r>
          </a:p>
          <a:p>
            <a:endParaRPr lang="fa-IR" b="1" dirty="0"/>
          </a:p>
          <a:p>
            <a:r>
              <a:rPr lang="fa-IR" b="1" dirty="0"/>
              <a:t>– ابزارآلات را پس از ضدعفونی آبکشی نمایید.</a:t>
            </a:r>
          </a:p>
          <a:p>
            <a:endParaRPr lang="fa-IR" b="1" dirty="0"/>
          </a:p>
          <a:p>
            <a:r>
              <a:rPr lang="fa-IR" b="1" dirty="0"/>
              <a:t>– از استفاده همزمان با پاک کننده های آنیونیک خودداری بشود.</a:t>
            </a:r>
          </a:p>
          <a:p>
            <a:endParaRPr lang="fa-IR" b="1" dirty="0"/>
          </a:p>
          <a:p>
            <a:r>
              <a:rPr lang="fa-IR" b="1" dirty="0"/>
              <a:t>– برای آبکش نهایی ابزار از آب با املاح پائین یا آب دیونیزه استفاه شود.</a:t>
            </a:r>
          </a:p>
          <a:p>
            <a:endParaRPr lang="fa-IR" b="1"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6467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357151"/>
            <a:ext cx="8229600" cy="5312209"/>
          </a:xfrm>
        </p:spPr>
        <p:txBody>
          <a:bodyPr>
            <a:normAutofit/>
          </a:bodyPr>
          <a:lstStyle/>
          <a:p>
            <a:r>
              <a:rPr lang="fa-IR" sz="2400" dirty="0"/>
              <a:t>محلول اسپورسیدین یک محصول آماده مصرف و بدون نیاز به رقیق سازی، استریل کننده و ضدعفونی کننده سطح بالا بر پایه گلوتارآلدهید بوده که قابلیت استریلیزاسیون و ضدعفونی سطح بالا (</a:t>
            </a:r>
            <a:r>
              <a:rPr lang="en-US" sz="2400" dirty="0"/>
              <a:t>High Level) </a:t>
            </a:r>
            <a:r>
              <a:rPr lang="fa-IR" sz="2400" dirty="0"/>
              <a:t>وسایل بحرانی و نیمه بحرانی پزشکی، دندان پزشکی و انواع آندوسکوپ ها را دارا می باشد. این محصول به صورت فعال شده می باشد و به نحوی فرموله شده که کمترین میزان تبخیر سطحی و کاهش سطح ماده موثره را خواهد داشت. همچنین این ترکیب قادر به از بین بردن طیف وسیعی از میکروارگانیسم ها شامل باکتری ها، ویروس ها، قارچها و حتی اسپور باکتری ها بوده و به دلیل دارا بودن </a:t>
            </a:r>
            <a:r>
              <a:rPr lang="en-US" sz="2400" dirty="0"/>
              <a:t>pH </a:t>
            </a:r>
            <a:r>
              <a:rPr lang="fa-IR" sz="2400" dirty="0"/>
              <a:t>مناسب دارای سازگاری کامل با ابزارآلات ساخته شده از رابر، پلاستیک، فولاد، شیشه، استیل و ... می باشد. به همین سبب هیچ گونه محدودیتی در استفاده از آن در مراکز بهداشتی درمانی وجود ندارد.</a:t>
            </a:r>
          </a:p>
          <a:p>
            <a:endParaRPr lang="fa-IR" dirty="0"/>
          </a:p>
        </p:txBody>
      </p:sp>
      <p:pic>
        <p:nvPicPr>
          <p:cNvPr id="4" name="Picture 3"/>
          <p:cNvPicPr>
            <a:picLocks noChangeAspect="1"/>
          </p:cNvPicPr>
          <p:nvPr/>
        </p:nvPicPr>
        <p:blipFill>
          <a:blip r:embed="rId2"/>
          <a:stretch>
            <a:fillRect/>
          </a:stretch>
        </p:blipFill>
        <p:spPr>
          <a:xfrm>
            <a:off x="0" y="5047828"/>
            <a:ext cx="2409461" cy="1807096"/>
          </a:xfrm>
          <a:prstGeom prst="rect">
            <a:avLst/>
          </a:prstGeom>
        </p:spPr>
      </p:pic>
      <p:sp>
        <p:nvSpPr>
          <p:cNvPr id="3" name="Title 2"/>
          <p:cNvSpPr>
            <a:spLocks noGrp="1"/>
          </p:cNvSpPr>
          <p:nvPr>
            <p:ph type="title"/>
          </p:nvPr>
        </p:nvSpPr>
        <p:spPr/>
        <p:txBody>
          <a:bodyPr/>
          <a:lstStyle/>
          <a:p>
            <a:pPr algn="ctr"/>
            <a:r>
              <a:rPr lang="fa-IR" dirty="0" smtClean="0"/>
              <a:t>اسپورسیدین </a:t>
            </a:r>
            <a:endParaRPr lang="en-US" dirty="0"/>
          </a:p>
        </p:txBody>
      </p:sp>
    </p:spTree>
    <p:extLst>
      <p:ext uri="{BB962C8B-B14F-4D97-AF65-F5344CB8AC3E}">
        <p14:creationId xmlns:p14="http://schemas.microsoft.com/office/powerpoint/2010/main" val="4113556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7000"/>
              </a:lnSpc>
              <a:spcAft>
                <a:spcPts val="800"/>
              </a:spcAft>
            </a:pPr>
            <a:r>
              <a:rPr lang="ar-SA" sz="2800" b="1" dirty="0">
                <a:latin typeface="Calibri" panose="020F0502020204030204" pitchFamily="34" charset="0"/>
                <a:ea typeface="Calibri" panose="020F0502020204030204" pitchFamily="34" charset="0"/>
                <a:cs typeface="B Nazanin" panose="00000400000000000000" pitchFamily="2" charset="-78"/>
              </a:rPr>
              <a:t>طيف مصرف</a:t>
            </a:r>
            <a:r>
              <a:rPr lang="en-US" sz="2800" b="1" dirty="0">
                <a:latin typeface="Calibri" panose="020F0502020204030204" pitchFamily="34" charset="0"/>
                <a:ea typeface="Calibri" panose="020F0502020204030204" pitchFamily="34" charset="0"/>
                <a:cs typeface="B Nazanin" panose="00000400000000000000" pitchFamily="2" charset="-78"/>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2800" b="1" dirty="0">
                <a:latin typeface="Calibri" panose="020F0502020204030204" pitchFamily="34" charset="0"/>
                <a:ea typeface="Calibri" panose="020F0502020204030204" pitchFamily="34" charset="0"/>
                <a:cs typeface="B Nazanin" panose="00000400000000000000" pitchFamily="2" charset="-78"/>
              </a:rPr>
              <a:t>اين محلول گلوتارآلدهيدی در آندوسكوپي ها به صورت مراحل شناورسازي وسايل و همچنين روشهاي معمول از روشهاي دستي گرفته تا نيمه اتوماتيك و تمام اتوماتيك دراستريليزاسيون سرد بكار مي رود.اين محلول انطباق پذيري وسيعي با وسايل پلاستيكي، لاستيكي، فلزي، چيني و شيشه اي و وسایل اندوسکوپی فیبرواپتیک دارد</a:t>
            </a:r>
            <a:r>
              <a:rPr lang="en-US" sz="2800" b="1" dirty="0">
                <a:latin typeface="Calibri" panose="020F0502020204030204" pitchFamily="34" charset="0"/>
                <a:ea typeface="Calibri" panose="020F0502020204030204" pitchFamily="34" charset="0"/>
                <a:cs typeface="B Nazanin" panose="00000400000000000000" pitchFamily="2" charset="-78"/>
              </a:rPr>
              <a:t>.</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pPr algn="ctr"/>
            <a:r>
              <a:rPr lang="fa-IR" dirty="0" smtClean="0"/>
              <a:t>کورسولکس </a:t>
            </a:r>
            <a:endParaRPr lang="en-US" dirty="0"/>
          </a:p>
        </p:txBody>
      </p:sp>
      <p:pic>
        <p:nvPicPr>
          <p:cNvPr id="5" name="Picture 4"/>
          <p:cNvPicPr>
            <a:picLocks noChangeAspect="1"/>
          </p:cNvPicPr>
          <p:nvPr/>
        </p:nvPicPr>
        <p:blipFill>
          <a:blip r:embed="rId2"/>
          <a:stretch>
            <a:fillRect/>
          </a:stretch>
        </p:blipFill>
        <p:spPr>
          <a:xfrm>
            <a:off x="1691680" y="4581128"/>
            <a:ext cx="2133600" cy="2133600"/>
          </a:xfrm>
          <a:prstGeom prst="rect">
            <a:avLst/>
          </a:prstGeom>
        </p:spPr>
      </p:pic>
    </p:spTree>
    <p:extLst>
      <p:ext uri="{BB962C8B-B14F-4D97-AF65-F5344CB8AC3E}">
        <p14:creationId xmlns:p14="http://schemas.microsoft.com/office/powerpoint/2010/main" val="20289942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638"/>
            <a:ext cx="8229600" cy="6466730"/>
          </a:xfrm>
        </p:spPr>
        <p:txBody>
          <a:bodyPr>
            <a:normAutofit/>
          </a:bodyPr>
          <a:lstStyle/>
          <a:p>
            <a:r>
              <a:rPr lang="fa-IR" dirty="0"/>
              <a:t>طريقه مصرف: </a:t>
            </a:r>
          </a:p>
          <a:p>
            <a:r>
              <a:rPr lang="fa-IR" sz="2200" b="1" dirty="0"/>
              <a:t>ازاين محلول به روش شناورسازي استفاده مي شود.این محصول باید رقیق شود.براي تهيه محلول 4% بايد 40 سي سي از محلول را به 960 سی سی آب فاقد املاح اضافه كرد و وسايل را درون آن جای داد.بایداطمينان حاصل شودكه تمام مجاري وحفرات آغشته به محلول باشد.پس از 15 دقيقه وسايل خارج گردند و با آب شستشو داده شوند. اين محلول در صورت تميز ماندن تا 7 روز پايداري دارد. در صورت بالا بودن بار پروتئيني و استفاده از مواد حاجب تركيب آن با </a:t>
            </a:r>
            <a:r>
              <a:rPr lang="en-US" sz="2200" b="1" dirty="0" err="1" smtClean="0"/>
              <a:t>Bodedex®forte</a:t>
            </a:r>
            <a:r>
              <a:rPr lang="en-US" sz="2200" b="1" dirty="0" smtClean="0"/>
              <a:t> </a:t>
            </a:r>
            <a:r>
              <a:rPr lang="fa-IR" sz="2200" b="1" dirty="0" smtClean="0"/>
              <a:t>نتيجه </a:t>
            </a:r>
            <a:r>
              <a:rPr lang="fa-IR" sz="2200" b="1" dirty="0"/>
              <a:t>مطلوب داشته و ضدعفوني وتميز كردن وسايل همزمان انجام مي شود. اين محلول بايد رقيق شود. درصورت تركيب </a:t>
            </a:r>
            <a:r>
              <a:rPr lang="fa-IR" sz="2200" b="1" dirty="0" smtClean="0"/>
              <a:t>با</a:t>
            </a:r>
            <a:r>
              <a:rPr lang="en-US" sz="2200" b="1" dirty="0" err="1" smtClean="0"/>
              <a:t>Bodedex</a:t>
            </a:r>
            <a:r>
              <a:rPr lang="en-US" sz="2200" b="1" dirty="0" smtClean="0"/>
              <a:t>® forte 1</a:t>
            </a:r>
            <a:r>
              <a:rPr lang="en-US" sz="2200" b="1" dirty="0"/>
              <a:t>% </a:t>
            </a:r>
            <a:r>
              <a:rPr lang="fa-IR" sz="2200" b="1" dirty="0"/>
              <a:t>مي توان 40 سي سي از محلول و10 سي سي </a:t>
            </a:r>
            <a:r>
              <a:rPr lang="en-US" sz="2200" b="1" dirty="0" err="1" smtClean="0"/>
              <a:t>Bodedex</a:t>
            </a:r>
            <a:r>
              <a:rPr lang="en-US" sz="2200" b="1" dirty="0" smtClean="0"/>
              <a:t>® forte </a:t>
            </a:r>
            <a:r>
              <a:rPr lang="fa-IR" sz="2200" b="1" dirty="0" smtClean="0"/>
              <a:t>را </a:t>
            </a:r>
            <a:r>
              <a:rPr lang="fa-IR" sz="2200" b="1" dirty="0"/>
              <a:t>به 950 سی سی آب فاقد املاح اضافه كرد. دوام محلول فوق 1 روز مي شود. در غير اينصورت قبل از استفاده از </a:t>
            </a:r>
            <a:r>
              <a:rPr lang="en-US" sz="2200" b="1" dirty="0" err="1" smtClean="0"/>
              <a:t>Korsolex®basic</a:t>
            </a:r>
            <a:r>
              <a:rPr lang="en-US" sz="2200" b="1" dirty="0" smtClean="0"/>
              <a:t> </a:t>
            </a:r>
            <a:r>
              <a:rPr lang="fa-IR" sz="2200" b="1" dirty="0" smtClean="0"/>
              <a:t>از </a:t>
            </a:r>
            <a:r>
              <a:rPr lang="fa-IR" sz="2200" b="1" dirty="0"/>
              <a:t>محلول </a:t>
            </a:r>
            <a:r>
              <a:rPr lang="en-US" sz="2200" b="1" dirty="0" err="1" smtClean="0"/>
              <a:t>Bodedex</a:t>
            </a:r>
            <a:r>
              <a:rPr lang="en-US" sz="2200" b="1" dirty="0" smtClean="0"/>
              <a:t>® forte 1</a:t>
            </a:r>
            <a:r>
              <a:rPr lang="en-US" sz="2200" b="1" dirty="0"/>
              <a:t>% </a:t>
            </a:r>
            <a:r>
              <a:rPr lang="fa-IR" sz="2200" b="1" dirty="0"/>
              <a:t>بمدت 5 دقيقه استفاده نموده پس از آبكشي وسايل در </a:t>
            </a:r>
            <a:r>
              <a:rPr lang="fa-IR" sz="2200" b="1" dirty="0" smtClean="0"/>
              <a:t>محلول</a:t>
            </a:r>
            <a:r>
              <a:rPr lang="en-US" sz="2200" b="1" dirty="0" err="1" smtClean="0"/>
              <a:t>Korsolex®basic</a:t>
            </a:r>
            <a:r>
              <a:rPr lang="en-US" sz="2200" b="1" dirty="0" smtClean="0"/>
              <a:t> </a:t>
            </a:r>
            <a:r>
              <a:rPr lang="fa-IR" sz="2200" b="1" dirty="0"/>
              <a:t>قرار داده شوند وپس از 15 دقيقه آبكشي وخشك شود. هركدام از محلول ها جداگانه درصورت تميز ماندن 7 روز پايداري خواهد داشت. </a:t>
            </a:r>
          </a:p>
          <a:p>
            <a:r>
              <a:rPr lang="fa-IR" sz="2200" b="1" dirty="0"/>
              <a:t>*** توجه : زمان ماندگاری محلول کورسولکس بیسیک رقیق و استفاده شده فقط 1 روز است .***</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9617342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6" cy="4525962"/>
          </a:xfrm>
        </p:spPr>
      </p:pic>
      <p:sp>
        <p:nvSpPr>
          <p:cNvPr id="3" name="Title 2"/>
          <p:cNvSpPr>
            <a:spLocks noGrp="1"/>
          </p:cNvSpPr>
          <p:nvPr>
            <p:ph type="title"/>
          </p:nvPr>
        </p:nvSpPr>
        <p:spPr/>
        <p:txBody>
          <a:bodyPr>
            <a:normAutofit/>
          </a:bodyPr>
          <a:lstStyle/>
          <a:p>
            <a:pPr algn="ctr"/>
            <a:r>
              <a:rPr lang="fa-IR" sz="5400" dirty="0" smtClean="0">
                <a:latin typeface="Times New Roman" pitchFamily="18" charset="0"/>
                <a:cs typeface="Times New Roman" pitchFamily="18" charset="0"/>
              </a:rPr>
              <a:t>موفق باشید</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182622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229600" cy="4968552"/>
          </a:xfrm>
        </p:spPr>
        <p:txBody>
          <a:bodyPr>
            <a:normAutofit fontScale="92500" lnSpcReduction="20000"/>
          </a:bodyPr>
          <a:lstStyle/>
          <a:p>
            <a:pPr marL="109728" indent="0" algn="r" rtl="1">
              <a:buNone/>
            </a:pPr>
            <a:r>
              <a:rPr lang="fa-IR" b="1" dirty="0">
                <a:solidFill>
                  <a:srgbClr val="C00000"/>
                </a:solidFill>
              </a:rPr>
              <a:t>ابزار بحرانی</a:t>
            </a:r>
            <a:r>
              <a:rPr lang="fa-IR" dirty="0"/>
              <a:t>: ابزاری که با حفرات یا بافت های استریل بدن در تماس هستند. این ابزار باید همیشه به صورت استریل استفاده شوند. </a:t>
            </a:r>
            <a:r>
              <a:rPr lang="fa-IR" dirty="0" smtClean="0"/>
              <a:t>ازجمله </a:t>
            </a:r>
            <a:r>
              <a:rPr lang="fa-IR" dirty="0"/>
              <a:t>این ابزارها </a:t>
            </a:r>
            <a:r>
              <a:rPr lang="fa-IR" b="1" dirty="0">
                <a:solidFill>
                  <a:srgbClr val="00B050"/>
                </a:solidFill>
              </a:rPr>
              <a:t>ابزار جراحی، پروپ های قلبی، کاتترها، پروتزها و لاپاروسکوپ </a:t>
            </a:r>
            <a:r>
              <a:rPr lang="fa-IR" dirty="0"/>
              <a:t>هستند</a:t>
            </a:r>
            <a:r>
              <a:rPr lang="fa-IR" dirty="0" smtClean="0"/>
              <a:t>.</a:t>
            </a:r>
          </a:p>
          <a:p>
            <a:pPr marL="109728" indent="0" algn="r" rtl="1">
              <a:buNone/>
            </a:pPr>
            <a:endParaRPr lang="fa-IR" dirty="0"/>
          </a:p>
          <a:p>
            <a:pPr marL="109728" indent="0" algn="r" rtl="1">
              <a:buNone/>
            </a:pPr>
            <a:r>
              <a:rPr lang="fa-IR" b="1" dirty="0">
                <a:solidFill>
                  <a:srgbClr val="C00000"/>
                </a:solidFill>
              </a:rPr>
              <a:t>ابزار نیمه بحرانی</a:t>
            </a:r>
            <a:r>
              <a:rPr lang="fa-IR" dirty="0"/>
              <a:t>: ابزاری که در تماس با غشاء مخاطی، تناسلی، مجاری ادراری و پوست آسیب دیده می باشند. این ابزار </a:t>
            </a:r>
            <a:r>
              <a:rPr lang="fa-IR" dirty="0" smtClean="0"/>
              <a:t>بایداستریل </a:t>
            </a:r>
            <a:r>
              <a:rPr lang="fa-IR" dirty="0"/>
              <a:t>بوده و یا حداقل ضدعفونی سطح بالا برای آنها انجام شود </a:t>
            </a:r>
            <a:r>
              <a:rPr lang="fa-IR" dirty="0" smtClean="0"/>
              <a:t>( </a:t>
            </a:r>
            <a:r>
              <a:rPr lang="fa-IR" dirty="0"/>
              <a:t>روش ترجیحی برای فرآیند نهایی این ابزار، استریلیزاسیون </a:t>
            </a:r>
            <a:r>
              <a:rPr lang="fa-IR" dirty="0" smtClean="0"/>
              <a:t>است).از </a:t>
            </a:r>
            <a:r>
              <a:rPr lang="fa-IR" dirty="0"/>
              <a:t>جمله این ابزارها </a:t>
            </a:r>
            <a:r>
              <a:rPr lang="fa-IR" dirty="0">
                <a:solidFill>
                  <a:srgbClr val="00B050"/>
                </a:solidFill>
              </a:rPr>
              <a:t>وسایل کمک </a:t>
            </a:r>
            <a:r>
              <a:rPr lang="fa-IR" dirty="0" smtClean="0">
                <a:solidFill>
                  <a:srgbClr val="00B050"/>
                </a:solidFill>
              </a:rPr>
              <a:t>تنفسی(لارینگوسکوپ وامبوبگ )، </a:t>
            </a:r>
            <a:r>
              <a:rPr lang="fa-IR" dirty="0">
                <a:solidFill>
                  <a:srgbClr val="00B050"/>
                </a:solidFill>
              </a:rPr>
              <a:t>ابزار بیهوشی و آندوسکوپی </a:t>
            </a:r>
            <a:r>
              <a:rPr lang="fa-IR" dirty="0"/>
              <a:t>است</a:t>
            </a:r>
            <a:r>
              <a:rPr lang="fa-IR" dirty="0" smtClean="0"/>
              <a:t>.</a:t>
            </a:r>
          </a:p>
          <a:p>
            <a:pPr marL="109728" indent="0" algn="r" rtl="1">
              <a:buNone/>
            </a:pPr>
            <a:endParaRPr lang="fa-IR" dirty="0"/>
          </a:p>
          <a:p>
            <a:pPr marL="109728" indent="0" algn="r" rtl="1">
              <a:buNone/>
            </a:pPr>
            <a:r>
              <a:rPr lang="fa-IR" b="1" dirty="0">
                <a:solidFill>
                  <a:srgbClr val="C00000"/>
                </a:solidFill>
              </a:rPr>
              <a:t>ابزار غیر بحرانی</a:t>
            </a:r>
            <a:r>
              <a:rPr lang="fa-IR" dirty="0"/>
              <a:t>: ابزاری هستند که با پوست سالم تماس دارند. این ابزار باید تمیز و خشک استفاده شوند. البته در بعضی </a:t>
            </a:r>
            <a:r>
              <a:rPr lang="fa-IR" dirty="0" smtClean="0"/>
              <a:t>مواقع ضدعفونی </a:t>
            </a:r>
            <a:r>
              <a:rPr lang="fa-IR" dirty="0"/>
              <a:t>سطح متوسط یا سطح پایین هم لازم می شود. از جمله این ابزارها </a:t>
            </a:r>
            <a:r>
              <a:rPr lang="fa-IR" dirty="0">
                <a:solidFill>
                  <a:srgbClr val="00B050"/>
                </a:solidFill>
              </a:rPr>
              <a:t>فشارسنج، انکوباتور، تشک و </a:t>
            </a:r>
            <a:r>
              <a:rPr lang="fa-IR" dirty="0" smtClean="0">
                <a:solidFill>
                  <a:srgbClr val="00B050"/>
                </a:solidFill>
              </a:rPr>
              <a:t>ملحفه </a:t>
            </a:r>
            <a:r>
              <a:rPr lang="fa-IR" dirty="0"/>
              <a:t>است.</a:t>
            </a:r>
            <a:endParaRPr lang="en-US" dirty="0"/>
          </a:p>
        </p:txBody>
      </p:sp>
      <p:sp>
        <p:nvSpPr>
          <p:cNvPr id="3" name="Title 2"/>
          <p:cNvSpPr>
            <a:spLocks noGrp="1"/>
          </p:cNvSpPr>
          <p:nvPr>
            <p:ph type="title"/>
          </p:nvPr>
        </p:nvSpPr>
        <p:spPr>
          <a:xfrm>
            <a:off x="457200" y="274638"/>
            <a:ext cx="8229600" cy="1066130"/>
          </a:xfrm>
        </p:spPr>
        <p:txBody>
          <a:bodyPr>
            <a:noAutofit/>
          </a:bodyPr>
          <a:lstStyle/>
          <a:p>
            <a:pPr algn="r" rtl="1"/>
            <a:r>
              <a:rPr lang="fa-IR" sz="2800" b="0" dirty="0"/>
              <a:t>تقسیم بندی </a:t>
            </a:r>
            <a:r>
              <a:rPr lang="fa-IR" sz="2800" b="0" dirty="0" smtClean="0"/>
              <a:t>ابزاردر </a:t>
            </a:r>
            <a:r>
              <a:rPr lang="fa-IR" sz="2800" b="0" dirty="0"/>
              <a:t>سال </a:t>
            </a:r>
            <a:r>
              <a:rPr lang="fa-IR" sz="2800" b="0" dirty="0" smtClean="0"/>
              <a:t>1968 </a:t>
            </a:r>
            <a:r>
              <a:rPr lang="fa-IR" sz="2800" b="0" dirty="0"/>
              <a:t>آقای " ارل اسپالدینگ" نخستین معیارهای ضدعفونی را ایجاد و ابزارهای بیمارستانی را به سه دسته تقسیم کرد:</a:t>
            </a:r>
            <a:endParaRPr lang="en-US" sz="2800" b="0" dirty="0"/>
          </a:p>
        </p:txBody>
      </p:sp>
    </p:spTree>
    <p:extLst>
      <p:ext uri="{BB962C8B-B14F-4D97-AF65-F5344CB8AC3E}">
        <p14:creationId xmlns:p14="http://schemas.microsoft.com/office/powerpoint/2010/main" val="243052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08920"/>
            <a:ext cx="8229600" cy="3298371"/>
          </a:xfrm>
        </p:spPr>
        <p:txBody>
          <a:bodyPr/>
          <a:lstStyle/>
          <a:p>
            <a:endParaRPr lang="en-US" dirty="0"/>
          </a:p>
        </p:txBody>
      </p:sp>
      <p:sp>
        <p:nvSpPr>
          <p:cNvPr id="3" name="Title 2"/>
          <p:cNvSpPr>
            <a:spLocks noGrp="1"/>
          </p:cNvSpPr>
          <p:nvPr>
            <p:ph type="title"/>
          </p:nvPr>
        </p:nvSpPr>
        <p:spPr>
          <a:xfrm>
            <a:off x="251520" y="980728"/>
            <a:ext cx="8229600" cy="2722314"/>
          </a:xfrm>
        </p:spPr>
        <p:txBody>
          <a:bodyPr>
            <a:noAutofit/>
          </a:bodyPr>
          <a:lstStyle/>
          <a:p>
            <a:pPr algn="ctr"/>
            <a:r>
              <a:rPr lang="fa-IR" sz="2800" dirty="0">
                <a:solidFill>
                  <a:srgbClr val="FF0000"/>
                </a:solidFill>
              </a:rPr>
              <a:t>سطوح مختلف گندزدايي </a:t>
            </a:r>
            <a:r>
              <a:rPr lang="fa-IR" sz="2800" dirty="0" smtClean="0">
                <a:solidFill>
                  <a:srgbClr val="FF0000"/>
                </a:solidFill>
              </a:rPr>
              <a:t>:</a:t>
            </a:r>
            <a:br>
              <a:rPr lang="fa-IR" sz="2800" dirty="0" smtClean="0">
                <a:solidFill>
                  <a:srgbClr val="FF0000"/>
                </a:solidFill>
              </a:rPr>
            </a:br>
            <a:r>
              <a:rPr lang="fa-IR" sz="2800" dirty="0">
                <a:solidFill>
                  <a:srgbClr val="FF0000"/>
                </a:solidFill>
              </a:rPr>
              <a:t/>
            </a:r>
            <a:br>
              <a:rPr lang="fa-IR" sz="2800" dirty="0">
                <a:solidFill>
                  <a:srgbClr val="FF0000"/>
                </a:solidFill>
              </a:rPr>
            </a:br>
            <a:r>
              <a:rPr lang="fa-IR" sz="2800" dirty="0"/>
              <a:t/>
            </a:r>
            <a:br>
              <a:rPr lang="fa-IR" sz="2800" dirty="0"/>
            </a:br>
            <a:r>
              <a:rPr lang="fa-IR" sz="2800" dirty="0"/>
              <a:t>اسپالدينگ سه سطح گندزدايی براي سطوح و وسايلی را كه براي استفاده نیازي به استريل شدن ندارندمطرح می كند . اين سطوح گندزدايی شامل </a:t>
            </a:r>
            <a:r>
              <a:rPr lang="fa-IR" sz="2800" dirty="0">
                <a:solidFill>
                  <a:srgbClr val="FF0000"/>
                </a:solidFill>
              </a:rPr>
              <a:t>سطح بالا</a:t>
            </a:r>
            <a:r>
              <a:rPr lang="fa-IR" sz="2800" dirty="0"/>
              <a:t>، </a:t>
            </a:r>
            <a:r>
              <a:rPr lang="fa-IR" sz="2800" dirty="0">
                <a:solidFill>
                  <a:srgbClr val="FF0000"/>
                </a:solidFill>
              </a:rPr>
              <a:t>سطح متوسط </a:t>
            </a:r>
            <a:r>
              <a:rPr lang="fa-IR" sz="2800" dirty="0"/>
              <a:t>و </a:t>
            </a:r>
            <a:r>
              <a:rPr lang="fa-IR" sz="2800" dirty="0">
                <a:solidFill>
                  <a:srgbClr val="FF0000"/>
                </a:solidFill>
              </a:rPr>
              <a:t>سطح پايین </a:t>
            </a:r>
            <a:r>
              <a:rPr lang="fa-IR" sz="2800" dirty="0"/>
              <a:t>است .</a:t>
            </a:r>
            <a:br>
              <a:rPr lang="fa-IR" sz="2800" dirty="0"/>
            </a:br>
            <a:r>
              <a:rPr lang="fa-IR" sz="2800" dirty="0"/>
              <a:t>اين طبقه بندي براين مبناست كه میکروارگانیسم ها معمولا می توانند با توجه به ماهیت مقاومت آنها در برابر عوامل فیزيکی و يا ژرمیسیدهاي شیمیايی گروه بندي شوند</a:t>
            </a:r>
            <a:endParaRPr lang="en-US" sz="2800" dirty="0"/>
          </a:p>
        </p:txBody>
      </p:sp>
    </p:spTree>
    <p:extLst>
      <p:ext uri="{BB962C8B-B14F-4D97-AF65-F5344CB8AC3E}">
        <p14:creationId xmlns:p14="http://schemas.microsoft.com/office/powerpoint/2010/main" val="1744489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3682</TotalTime>
  <Words>6439</Words>
  <Application>Microsoft Office PowerPoint</Application>
  <PresentationFormat>On-screen Show (4:3)</PresentationFormat>
  <Paragraphs>344</Paragraphs>
  <Slides>77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77</vt:i4>
      </vt:variant>
    </vt:vector>
  </HeadingPairs>
  <TitlesOfParts>
    <vt:vector size="90" baseType="lpstr">
      <vt:lpstr>Arial</vt:lpstr>
      <vt:lpstr>B Nazanin</vt:lpstr>
      <vt:lpstr>B Zar</vt:lpstr>
      <vt:lpstr>B Zar,Bold</vt:lpstr>
      <vt:lpstr>Calibri</vt:lpstr>
      <vt:lpstr>inherit</vt:lpstr>
      <vt:lpstr>iransans</vt:lpstr>
      <vt:lpstr>Lucida Sans Unicode</vt:lpstr>
      <vt:lpstr>Times New Roman</vt:lpstr>
      <vt:lpstr>Verdana</vt:lpstr>
      <vt:lpstr>Wingdings 2</vt:lpstr>
      <vt:lpstr>Wingdings 3</vt:lpstr>
      <vt:lpstr>Concourse</vt:lpstr>
      <vt:lpstr>              ضدعفونی و گند زدایی ابزار و تجهیزات   1402 سوسن قادرپور سوپروایزر کنترل عفونت    </vt:lpstr>
      <vt:lpstr>استریلیزاسیون </vt:lpstr>
      <vt:lpstr>مقدمه: </vt:lpstr>
      <vt:lpstr>تعاريف و اصطلاحات عفونت زدايي: </vt:lpstr>
      <vt:lpstr>PowerPoint Presentation</vt:lpstr>
      <vt:lpstr>PowerPoint Presentation</vt:lpstr>
      <vt:lpstr>PowerPoint Presentation</vt:lpstr>
      <vt:lpstr>تقسیم بندی ابزاردر سال 1968 آقای " ارل اسپالدینگ" نخستین معیارهای ضدعفونی را ایجاد و ابزارهای بیمارستانی را به سه دسته تقسیم کرد:</vt:lpstr>
      <vt:lpstr>سطوح مختلف گندزدايي :   اسپالدينگ سه سطح گندزدايی براي سطوح و وسايلی را كه براي استفاده نیازي به استريل شدن ندارندمطرح می كند . اين سطوح گندزدايی شامل سطح بالا، سطح متوسط و سطح پايین است . اين طبقه بندي براين مبناست كه میکروارگانیسم ها معمولا می توانند با توجه به ماهیت مقاومت آنها در برابر عوامل فیزيکی و يا ژرمیسیدهاي شیمیايی گروه بندي شوند</vt:lpstr>
      <vt:lpstr>سطح بندی محلول های ضدعفونی:</vt:lpstr>
      <vt:lpstr>PowerPoint Presentation</vt:lpstr>
      <vt:lpstr>PowerPoint Presentation</vt:lpstr>
      <vt:lpstr>توضيحات: </vt:lpstr>
      <vt:lpstr>روشهای استریلیزاسیون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پاکسازی مکانیکی</vt:lpstr>
      <vt:lpstr>PowerPoint Presentation</vt:lpstr>
      <vt:lpstr>PowerPoint Presentation</vt:lpstr>
      <vt:lpstr>PowerPoint Presentation</vt:lpstr>
      <vt:lpstr>PowerPoint Presentation</vt:lpstr>
      <vt:lpstr>PowerPoint Presentation</vt:lpstr>
      <vt:lpstr>انواع ضدعفونی کننده های شیمیایی</vt:lpstr>
      <vt:lpstr>ب – ترکیبات کلردار:</vt:lpstr>
      <vt:lpstr>ج – فرمالدئید:</vt:lpstr>
      <vt:lpstr>د- گلوتارالدئید:</vt:lpstr>
      <vt:lpstr>ه - یدوفورها:</vt:lpstr>
      <vt:lpstr>PowerPoint Presentation</vt:lpstr>
      <vt:lpstr>فرآیند بسته بندی</vt:lpstr>
      <vt:lpstr>جنس مواد بسته بندی باید با استانداردهای ملی و بین المللی و روش استریلیزاسیون سازگاربوده و شرایط زیر را دارا باشد:</vt:lpstr>
      <vt:lpstr>PowerPoint Presentation</vt:lpstr>
      <vt:lpstr>جهت ارزیابی بسته ها باید به این نکات توجه نمود:</vt:lpstr>
      <vt:lpstr>بارگذاری دستگاه استریل کننده</vt:lpstr>
      <vt:lpstr>PowerPoint Presentation</vt:lpstr>
      <vt:lpstr>فرآیند توزیع اقلام استریل</vt:lpstr>
      <vt:lpstr>سیستم ردیابی اقلام، لوازم و تجهیزات</vt:lpstr>
      <vt:lpstr>استریلیزاسیون</vt:lpstr>
      <vt:lpstr>PowerPoint Presentation</vt:lpstr>
      <vt:lpstr>بهترین و کاملترین روش ارزیابی کارایی استریلیزاسیون با بخار با کمک اندیکاتور بیولوژیک (حاوی اسپورهای باسیلوس استرئوترموفیلوس) می باشد.</vt:lpstr>
      <vt:lpstr>استریلیزاسیون سریع (فلش)</vt:lpstr>
      <vt:lpstr>PowerPoint Presentation</vt:lpstr>
      <vt:lpstr>استریل در دمای پایین</vt:lpstr>
      <vt:lpstr>فرمالدیید</vt:lpstr>
      <vt:lpstr>تابش ماوراء بنفش</vt:lpstr>
      <vt:lpstr>جابجایی اشیاء و بسته های استریل</vt:lpstr>
      <vt:lpstr>شرایط عمومی محل ذخیره سازی وسایل استریل</vt:lpstr>
      <vt:lpstr>پایشگرهای فیزیکی</vt:lpstr>
      <vt:lpstr>اندیکاتورهای شیمیایی</vt:lpstr>
      <vt:lpstr>اندیکاتور کلاس 2 یا تست بووی دیک</vt:lpstr>
      <vt:lpstr>PowerPoint Presentation</vt:lpstr>
      <vt:lpstr>اندیکاتور کلاس 3</vt:lpstr>
      <vt:lpstr>اندیکاتور کلاس 4</vt:lpstr>
      <vt:lpstr>اندیکاتور کلاس 5</vt:lpstr>
      <vt:lpstr>اندیکاتور کلاس 6</vt:lpstr>
      <vt:lpstr>اندیکاتور بیولوژیک</vt:lpstr>
      <vt:lpstr>توزیع و پخش اقلام استریل در بخش ها</vt:lpstr>
      <vt:lpstr>ضدعفونی کننده ها و گند زداهای رایج در بیمارستان نبی اکرم (ص) خنج </vt:lpstr>
      <vt:lpstr>تهیه وایتکس 2% جهت کف و دیوارها بخش ها </vt:lpstr>
      <vt:lpstr>PowerPoint Presentation</vt:lpstr>
      <vt:lpstr>سایا سپت اچ ای </vt:lpstr>
      <vt:lpstr>PowerPoint Presentation</vt:lpstr>
      <vt:lpstr>اسپورسیدین </vt:lpstr>
      <vt:lpstr>کورسولکس </vt:lpstr>
      <vt:lpstr>PowerPoint Presentation</vt:lpstr>
      <vt:lpstr>موفق باشید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SunMedia</dc:creator>
  <cp:lastModifiedBy>amuzesh</cp:lastModifiedBy>
  <cp:revision>177</cp:revision>
  <dcterms:created xsi:type="dcterms:W3CDTF">2016-01-09T17:24:14Z</dcterms:created>
  <dcterms:modified xsi:type="dcterms:W3CDTF">2024-12-29T12:50:01Z</dcterms:modified>
</cp:coreProperties>
</file>